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70" r:id="rId2"/>
    <p:sldId id="275" r:id="rId3"/>
    <p:sldId id="276" r:id="rId4"/>
    <p:sldId id="259" r:id="rId5"/>
    <p:sldId id="285" r:id="rId6"/>
    <p:sldId id="277" r:id="rId7"/>
    <p:sldId id="278" r:id="rId8"/>
    <p:sldId id="279" r:id="rId9"/>
    <p:sldId id="280" r:id="rId10"/>
    <p:sldId id="281" r:id="rId11"/>
    <p:sldId id="282" r:id="rId12"/>
    <p:sldId id="283" r:id="rId13"/>
    <p:sldId id="284" r:id="rId14"/>
    <p:sldId id="287" r:id="rId15"/>
    <p:sldId id="288" r:id="rId16"/>
    <p:sldId id="286" r:id="rId17"/>
    <p:sldId id="289" r:id="rId18"/>
    <p:sldId id="291" r:id="rId19"/>
    <p:sldId id="290" r:id="rId20"/>
    <p:sldId id="292" r:id="rId21"/>
    <p:sldId id="293" r:id="rId22"/>
    <p:sldId id="294" r:id="rId23"/>
    <p:sldId id="295" r:id="rId24"/>
    <p:sldId id="296" r:id="rId25"/>
    <p:sldId id="299" r:id="rId26"/>
    <p:sldId id="298" r:id="rId27"/>
    <p:sldId id="300" r:id="rId28"/>
    <p:sldId id="256" r:id="rId29"/>
    <p:sldId id="257" r:id="rId30"/>
    <p:sldId id="258" r:id="rId31"/>
    <p:sldId id="361" r:id="rId32"/>
    <p:sldId id="261" r:id="rId33"/>
    <p:sldId id="262" r:id="rId34"/>
    <p:sldId id="260" r:id="rId35"/>
    <p:sldId id="297" r:id="rId36"/>
    <p:sldId id="301" r:id="rId37"/>
    <p:sldId id="302" r:id="rId38"/>
    <p:sldId id="303" r:id="rId39"/>
    <p:sldId id="304" r:id="rId40"/>
    <p:sldId id="305" r:id="rId41"/>
    <p:sldId id="306" r:id="rId42"/>
    <p:sldId id="307" r:id="rId43"/>
    <p:sldId id="308" r:id="rId44"/>
    <p:sldId id="309" r:id="rId45"/>
    <p:sldId id="310" r:id="rId46"/>
    <p:sldId id="311" r:id="rId47"/>
    <p:sldId id="312" r:id="rId48"/>
    <p:sldId id="313" r:id="rId49"/>
    <p:sldId id="314" r:id="rId50"/>
    <p:sldId id="315" r:id="rId51"/>
    <p:sldId id="317" r:id="rId52"/>
    <p:sldId id="319" r:id="rId53"/>
    <p:sldId id="320" r:id="rId54"/>
    <p:sldId id="321" r:id="rId55"/>
    <p:sldId id="322" r:id="rId56"/>
    <p:sldId id="323" r:id="rId57"/>
    <p:sldId id="326" r:id="rId58"/>
    <p:sldId id="324" r:id="rId59"/>
    <p:sldId id="325" r:id="rId60"/>
    <p:sldId id="328" r:id="rId61"/>
    <p:sldId id="341" r:id="rId62"/>
    <p:sldId id="329" r:id="rId63"/>
    <p:sldId id="330" r:id="rId64"/>
    <p:sldId id="331" r:id="rId65"/>
    <p:sldId id="332" r:id="rId66"/>
    <p:sldId id="333" r:id="rId67"/>
    <p:sldId id="334" r:id="rId68"/>
    <p:sldId id="335" r:id="rId69"/>
    <p:sldId id="336" r:id="rId70"/>
    <p:sldId id="338" r:id="rId71"/>
    <p:sldId id="340" r:id="rId72"/>
    <p:sldId id="342" r:id="rId73"/>
    <p:sldId id="344" r:id="rId74"/>
    <p:sldId id="343" r:id="rId75"/>
    <p:sldId id="346" r:id="rId76"/>
    <p:sldId id="345" r:id="rId77"/>
    <p:sldId id="347" r:id="rId78"/>
    <p:sldId id="348" r:id="rId79"/>
    <p:sldId id="350" r:id="rId80"/>
    <p:sldId id="349" r:id="rId81"/>
    <p:sldId id="351" r:id="rId82"/>
    <p:sldId id="352" r:id="rId83"/>
    <p:sldId id="353" r:id="rId84"/>
    <p:sldId id="354" r:id="rId85"/>
    <p:sldId id="356" r:id="rId86"/>
    <p:sldId id="355" r:id="rId87"/>
    <p:sldId id="357" r:id="rId88"/>
    <p:sldId id="358" r:id="rId89"/>
    <p:sldId id="359" r:id="rId90"/>
    <p:sldId id="360" r:id="rId91"/>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D3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4721" autoAdjust="0"/>
  </p:normalViewPr>
  <p:slideViewPr>
    <p:cSldViewPr>
      <p:cViewPr varScale="1">
        <p:scale>
          <a:sx n="85" d="100"/>
          <a:sy n="85" d="100"/>
        </p:scale>
        <p:origin x="1982" y="125"/>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245"/>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E0E8487B-367B-4848-825C-C38EA745466A}" type="datetimeFigureOut">
              <a:rPr lang="pt-BR" smtClean="0"/>
              <a:pPr/>
              <a:t>21/02/2025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816B663-A8BB-4E64-ADD0-260444F1EE82}" type="slidenum">
              <a:rPr lang="pt-BR" smtClean="0"/>
              <a:pPr/>
              <a:t>‹nº›</a:t>
            </a:fld>
            <a:endParaRPr lang="pt-BR"/>
          </a:p>
        </p:txBody>
      </p:sp>
    </p:spTree>
    <p:extLst>
      <p:ext uri="{BB962C8B-B14F-4D97-AF65-F5344CB8AC3E}">
        <p14:creationId xmlns:p14="http://schemas.microsoft.com/office/powerpoint/2010/main" val="3425996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E0E8487B-367B-4848-825C-C38EA745466A}" type="datetimeFigureOut">
              <a:rPr lang="pt-BR" smtClean="0"/>
              <a:pPr/>
              <a:t>21/02/2025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816B663-A8BB-4E64-ADD0-260444F1EE82}" type="slidenum">
              <a:rPr lang="pt-BR" smtClean="0"/>
              <a:pPr/>
              <a:t>‹nº›</a:t>
            </a:fld>
            <a:endParaRPr lang="pt-BR"/>
          </a:p>
        </p:txBody>
      </p:sp>
    </p:spTree>
    <p:extLst>
      <p:ext uri="{BB962C8B-B14F-4D97-AF65-F5344CB8AC3E}">
        <p14:creationId xmlns:p14="http://schemas.microsoft.com/office/powerpoint/2010/main" val="2357678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E0E8487B-367B-4848-825C-C38EA745466A}" type="datetimeFigureOut">
              <a:rPr lang="pt-BR" smtClean="0"/>
              <a:pPr/>
              <a:t>21/02/2025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816B663-A8BB-4E64-ADD0-260444F1EE82}" type="slidenum">
              <a:rPr lang="pt-BR" smtClean="0"/>
              <a:pPr/>
              <a:t>‹nº›</a:t>
            </a:fld>
            <a:endParaRPr lang="pt-BR"/>
          </a:p>
        </p:txBody>
      </p:sp>
    </p:spTree>
    <p:extLst>
      <p:ext uri="{BB962C8B-B14F-4D97-AF65-F5344CB8AC3E}">
        <p14:creationId xmlns:p14="http://schemas.microsoft.com/office/powerpoint/2010/main" val="3848519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E0E8487B-367B-4848-825C-C38EA745466A}" type="datetimeFigureOut">
              <a:rPr lang="pt-BR" smtClean="0"/>
              <a:pPr/>
              <a:t>21/02/2025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816B663-A8BB-4E64-ADD0-260444F1EE82}" type="slidenum">
              <a:rPr lang="pt-BR" smtClean="0"/>
              <a:pPr/>
              <a:t>‹nº›</a:t>
            </a:fld>
            <a:endParaRPr lang="pt-BR"/>
          </a:p>
        </p:txBody>
      </p:sp>
    </p:spTree>
    <p:extLst>
      <p:ext uri="{BB962C8B-B14F-4D97-AF65-F5344CB8AC3E}">
        <p14:creationId xmlns:p14="http://schemas.microsoft.com/office/powerpoint/2010/main" val="389071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E0E8487B-367B-4848-825C-C38EA745466A}" type="datetimeFigureOut">
              <a:rPr lang="pt-BR" smtClean="0"/>
              <a:pPr/>
              <a:t>21/02/2025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816B663-A8BB-4E64-ADD0-260444F1EE82}" type="slidenum">
              <a:rPr lang="pt-BR" smtClean="0"/>
              <a:pPr/>
              <a:t>‹nº›</a:t>
            </a:fld>
            <a:endParaRPr lang="pt-BR"/>
          </a:p>
        </p:txBody>
      </p:sp>
    </p:spTree>
    <p:extLst>
      <p:ext uri="{BB962C8B-B14F-4D97-AF65-F5344CB8AC3E}">
        <p14:creationId xmlns:p14="http://schemas.microsoft.com/office/powerpoint/2010/main" val="654449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E0E8487B-367B-4848-825C-C38EA745466A}" type="datetimeFigureOut">
              <a:rPr lang="pt-BR" smtClean="0"/>
              <a:pPr/>
              <a:t>21/02/2025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4816B663-A8BB-4E64-ADD0-260444F1EE82}" type="slidenum">
              <a:rPr lang="pt-BR" smtClean="0"/>
              <a:pPr/>
              <a:t>‹nº›</a:t>
            </a:fld>
            <a:endParaRPr lang="pt-BR"/>
          </a:p>
        </p:txBody>
      </p:sp>
    </p:spTree>
    <p:extLst>
      <p:ext uri="{BB962C8B-B14F-4D97-AF65-F5344CB8AC3E}">
        <p14:creationId xmlns:p14="http://schemas.microsoft.com/office/powerpoint/2010/main" val="510213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E0E8487B-367B-4848-825C-C38EA745466A}" type="datetimeFigureOut">
              <a:rPr lang="pt-BR" smtClean="0"/>
              <a:pPr/>
              <a:t>21/02/2025</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4816B663-A8BB-4E64-ADD0-260444F1EE82}" type="slidenum">
              <a:rPr lang="pt-BR" smtClean="0"/>
              <a:pPr/>
              <a:t>‹nº›</a:t>
            </a:fld>
            <a:endParaRPr lang="pt-BR"/>
          </a:p>
        </p:txBody>
      </p:sp>
    </p:spTree>
    <p:extLst>
      <p:ext uri="{BB962C8B-B14F-4D97-AF65-F5344CB8AC3E}">
        <p14:creationId xmlns:p14="http://schemas.microsoft.com/office/powerpoint/2010/main" val="2367792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E0E8487B-367B-4848-825C-C38EA745466A}" type="datetimeFigureOut">
              <a:rPr lang="pt-BR" smtClean="0"/>
              <a:pPr/>
              <a:t>21/02/2025</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4816B663-A8BB-4E64-ADD0-260444F1EE82}" type="slidenum">
              <a:rPr lang="pt-BR" smtClean="0"/>
              <a:pPr/>
              <a:t>‹nº›</a:t>
            </a:fld>
            <a:endParaRPr lang="pt-BR"/>
          </a:p>
        </p:txBody>
      </p:sp>
    </p:spTree>
    <p:extLst>
      <p:ext uri="{BB962C8B-B14F-4D97-AF65-F5344CB8AC3E}">
        <p14:creationId xmlns:p14="http://schemas.microsoft.com/office/powerpoint/2010/main" val="451870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E0E8487B-367B-4848-825C-C38EA745466A}" type="datetimeFigureOut">
              <a:rPr lang="pt-BR" smtClean="0"/>
              <a:pPr/>
              <a:t>21/02/2025</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4816B663-A8BB-4E64-ADD0-260444F1EE82}" type="slidenum">
              <a:rPr lang="pt-BR" smtClean="0"/>
              <a:pPr/>
              <a:t>‹nº›</a:t>
            </a:fld>
            <a:endParaRPr lang="pt-BR"/>
          </a:p>
        </p:txBody>
      </p:sp>
    </p:spTree>
    <p:extLst>
      <p:ext uri="{BB962C8B-B14F-4D97-AF65-F5344CB8AC3E}">
        <p14:creationId xmlns:p14="http://schemas.microsoft.com/office/powerpoint/2010/main" val="1650439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E0E8487B-367B-4848-825C-C38EA745466A}" type="datetimeFigureOut">
              <a:rPr lang="pt-BR" smtClean="0"/>
              <a:pPr/>
              <a:t>21/02/2025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4816B663-A8BB-4E64-ADD0-260444F1EE82}" type="slidenum">
              <a:rPr lang="pt-BR" smtClean="0"/>
              <a:pPr/>
              <a:t>‹nº›</a:t>
            </a:fld>
            <a:endParaRPr lang="pt-BR"/>
          </a:p>
        </p:txBody>
      </p:sp>
    </p:spTree>
    <p:extLst>
      <p:ext uri="{BB962C8B-B14F-4D97-AF65-F5344CB8AC3E}">
        <p14:creationId xmlns:p14="http://schemas.microsoft.com/office/powerpoint/2010/main" val="3124946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E0E8487B-367B-4848-825C-C38EA745466A}" type="datetimeFigureOut">
              <a:rPr lang="pt-BR" smtClean="0"/>
              <a:pPr/>
              <a:t>21/02/2025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4816B663-A8BB-4E64-ADD0-260444F1EE82}" type="slidenum">
              <a:rPr lang="pt-BR" smtClean="0"/>
              <a:pPr/>
              <a:t>‹nº›</a:t>
            </a:fld>
            <a:endParaRPr lang="pt-BR"/>
          </a:p>
        </p:txBody>
      </p:sp>
    </p:spTree>
    <p:extLst>
      <p:ext uri="{BB962C8B-B14F-4D97-AF65-F5344CB8AC3E}">
        <p14:creationId xmlns:p14="http://schemas.microsoft.com/office/powerpoint/2010/main" val="1269167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E8487B-367B-4848-825C-C38EA745466A}" type="datetimeFigureOut">
              <a:rPr lang="pt-BR" smtClean="0"/>
              <a:pPr/>
              <a:t>21/02/2025</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6B663-A8BB-4E64-ADD0-260444F1EE82}" type="slidenum">
              <a:rPr lang="pt-BR" smtClean="0"/>
              <a:pPr/>
              <a:t>‹nº›</a:t>
            </a:fld>
            <a:endParaRPr lang="pt-BR"/>
          </a:p>
        </p:txBody>
      </p:sp>
    </p:spTree>
    <p:extLst>
      <p:ext uri="{BB962C8B-B14F-4D97-AF65-F5344CB8AC3E}">
        <p14:creationId xmlns:p14="http://schemas.microsoft.com/office/powerpoint/2010/main" val="48509283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youtube.com/watch?v=MXYquyXkg0c"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youtube.com/watch?v=__vagHM9IKE" TargetMode="External"/><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hyperlink" Target="https://www.youtube.com/watch?v=6m7h_2-DsM8"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s://melhorenvio.com.br/"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www.youtube.com/watch?v=i0f7fIICSdI" TargetMode="External"/><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hyperlink" Target="https://www.youtube.com/watch?v=NefK6QgcLyg" TargetMode="External"/><Relationship Id="rId4" Type="http://schemas.openxmlformats.org/officeDocument/2006/relationships/hyperlink" Target="https://www.youtube.com/watch?v=cRC4iktG-kE" TargetMode="External"/></Relationships>
</file>

<file path=ppt/slides/_rels/slide61.xml.rels><?xml version="1.0" encoding="UTF-8" standalone="yes"?>
<Relationships xmlns="http://schemas.openxmlformats.org/package/2006/relationships"><Relationship Id="rId2" Type="http://schemas.openxmlformats.org/officeDocument/2006/relationships/hyperlink" Target="https://www.youtube.com/watch?v=HI46Nj8s5DM"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s://www.bloglogistica.com.br/planejamento/o-que-considerar-ao-escolher-o-endereco-do-seu-galpao-logistico/"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s://www.bloglogistica.com.br/mercado/galpoes-logisticos-quais-sao-os-beneficios-em-contratar/?utm_source=blog&amp;utm_campaign=rc_blogpost"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s://www.youtube.com/watch?v=oWb3YHfFY1k" TargetMode="External"/><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s://www.prestex.com.br/blog/como-a-embalagem-pode-ser-um-diferencial-logistico/"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hyperlink" Target="https://blog.longa.com.br/embalagens-plasticas-na-cadeia-logistica/"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s://blog.longa.com.br/logistica-reversa/"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m para logist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 y="0"/>
            <a:ext cx="9137523" cy="6259205"/>
          </a:xfrm>
          <a:prstGeom prst="rect">
            <a:avLst/>
          </a:prstGeom>
          <a:noFill/>
          <a:extLst>
            <a:ext uri="{909E8E84-426E-40DD-AFC4-6F175D3DCCD1}">
              <a14:hiddenFill xmlns:a14="http://schemas.microsoft.com/office/drawing/2010/main">
                <a:solidFill>
                  <a:srgbClr val="FFFFFF"/>
                </a:solidFill>
              </a14:hiddenFill>
            </a:ext>
          </a:extLst>
        </p:spPr>
      </p:pic>
      <p:sp>
        <p:nvSpPr>
          <p:cNvPr id="7" name="Retângulo de cantos arredondados 6"/>
          <p:cNvSpPr/>
          <p:nvPr/>
        </p:nvSpPr>
        <p:spPr>
          <a:xfrm flipV="1">
            <a:off x="1318495" y="3808842"/>
            <a:ext cx="6513486" cy="1653131"/>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1318495" y="3610546"/>
            <a:ext cx="6513486" cy="1347371"/>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2818416" y="3776399"/>
            <a:ext cx="3513644" cy="1015663"/>
          </a:xfrm>
          <a:prstGeom prst="rect">
            <a:avLst/>
          </a:prstGeom>
          <a:noFill/>
        </p:spPr>
        <p:txBody>
          <a:bodyPr wrap="square" rtlCol="0">
            <a:spAutoFit/>
          </a:bodyPr>
          <a:lstStyle/>
          <a:p>
            <a:r>
              <a:rPr lang="pt-BR" sz="6000" b="1" spc="-150" dirty="0">
                <a:latin typeface="Arial" pitchFamily="34" charset="0"/>
                <a:cs typeface="Arial" pitchFamily="34" charset="0"/>
              </a:rPr>
              <a:t>Logística</a:t>
            </a:r>
          </a:p>
        </p:txBody>
      </p:sp>
    </p:spTree>
    <p:extLst>
      <p:ext uri="{BB962C8B-B14F-4D97-AF65-F5344CB8AC3E}">
        <p14:creationId xmlns:p14="http://schemas.microsoft.com/office/powerpoint/2010/main" val="4099563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3023828" y="332656"/>
            <a:ext cx="3024336" cy="646331"/>
          </a:xfrm>
          <a:prstGeom prst="rect">
            <a:avLst/>
          </a:prstGeom>
          <a:noFill/>
        </p:spPr>
        <p:txBody>
          <a:bodyPr wrap="square" rtlCol="0">
            <a:spAutoFit/>
          </a:bodyPr>
          <a:lstStyle/>
          <a:p>
            <a:r>
              <a:rPr lang="pt-BR" sz="3600" b="1" spc="-150" dirty="0">
                <a:latin typeface="Arial" pitchFamily="34" charset="0"/>
                <a:cs typeface="Arial" pitchFamily="34" charset="0"/>
              </a:rPr>
              <a:t>Cenário atual</a:t>
            </a:r>
          </a:p>
        </p:txBody>
      </p:sp>
      <p:sp>
        <p:nvSpPr>
          <p:cNvPr id="8" name="Retângulo 7"/>
          <p:cNvSpPr/>
          <p:nvPr/>
        </p:nvSpPr>
        <p:spPr>
          <a:xfrm>
            <a:off x="652205" y="1916832"/>
            <a:ext cx="8163570" cy="3785652"/>
          </a:xfrm>
          <a:prstGeom prst="rect">
            <a:avLst/>
          </a:prstGeom>
        </p:spPr>
        <p:txBody>
          <a:bodyPr wrap="square">
            <a:spAutoFit/>
          </a:bodyPr>
          <a:lstStyle/>
          <a:p>
            <a:r>
              <a:rPr lang="pt-BR" sz="2000" dirty="0">
                <a:solidFill>
                  <a:schemeClr val="bg1"/>
                </a:solidFill>
                <a:latin typeface="Arial" pitchFamily="34" charset="0"/>
                <a:cs typeface="Arial" pitchFamily="34" charset="0"/>
              </a:rPr>
              <a:t>4. Menores ciclos de vida dos produtos, pois dado o constante</a:t>
            </a:r>
          </a:p>
          <a:p>
            <a:r>
              <a:rPr lang="pt-BR" sz="2000" dirty="0">
                <a:solidFill>
                  <a:schemeClr val="bg1"/>
                </a:solidFill>
                <a:latin typeface="Arial" pitchFamily="34" charset="0"/>
                <a:cs typeface="Arial" pitchFamily="34" charset="0"/>
              </a:rPr>
              <a:t>surgimento de novos produtos há uma tendência a abandonar o</a:t>
            </a:r>
          </a:p>
          <a:p>
            <a:r>
              <a:rPr lang="pt-BR" sz="2000" dirty="0">
                <a:solidFill>
                  <a:schemeClr val="bg1"/>
                </a:solidFill>
                <a:latin typeface="Arial" pitchFamily="34" charset="0"/>
                <a:cs typeface="Arial" pitchFamily="34" charset="0"/>
              </a:rPr>
              <a:t>antigo. Assim, a indústria e a logística passam a ter de conviver</a:t>
            </a:r>
          </a:p>
          <a:p>
            <a:r>
              <a:rPr lang="pt-BR" sz="2000" dirty="0">
                <a:solidFill>
                  <a:schemeClr val="bg1"/>
                </a:solidFill>
                <a:latin typeface="Arial" pitchFamily="34" charset="0"/>
                <a:cs typeface="Arial" pitchFamily="34" charset="0"/>
              </a:rPr>
              <a:t>com uma realidade de muita incerteza no momento de definir os </a:t>
            </a:r>
          </a:p>
          <a:p>
            <a:r>
              <a:rPr lang="pt-BR" sz="2000" dirty="0">
                <a:solidFill>
                  <a:schemeClr val="bg1"/>
                </a:solidFill>
                <a:latin typeface="Arial" pitchFamily="34" charset="0"/>
                <a:cs typeface="Arial" pitchFamily="34" charset="0"/>
              </a:rPr>
              <a:t>estoques, políticas de </a:t>
            </a:r>
            <a:r>
              <a:rPr lang="pt-BR" sz="2000" dirty="0" err="1">
                <a:solidFill>
                  <a:schemeClr val="bg1"/>
                </a:solidFill>
                <a:latin typeface="Arial" pitchFamily="34" charset="0"/>
                <a:cs typeface="Arial" pitchFamily="34" charset="0"/>
              </a:rPr>
              <a:t>ressuprimento</a:t>
            </a:r>
            <a:r>
              <a:rPr lang="pt-BR" sz="2000" dirty="0">
                <a:solidFill>
                  <a:schemeClr val="bg1"/>
                </a:solidFill>
                <a:latin typeface="Arial" pitchFamily="34" charset="0"/>
                <a:cs typeface="Arial" pitchFamily="34" charset="0"/>
              </a:rPr>
              <a:t> de matérias-primas, dentre</a:t>
            </a:r>
          </a:p>
          <a:p>
            <a:r>
              <a:rPr lang="pt-BR" sz="2000" dirty="0">
                <a:solidFill>
                  <a:schemeClr val="bg1"/>
                </a:solidFill>
                <a:latin typeface="Arial" pitchFamily="34" charset="0"/>
                <a:cs typeface="Arial" pitchFamily="34" charset="0"/>
              </a:rPr>
              <a:t>outros compromisso que podem gerar grandes estoques de produtos</a:t>
            </a:r>
          </a:p>
          <a:p>
            <a:r>
              <a:rPr lang="pt-BR" sz="2000" dirty="0">
                <a:solidFill>
                  <a:schemeClr val="bg1"/>
                </a:solidFill>
                <a:latin typeface="Arial" pitchFamily="34" charset="0"/>
                <a:cs typeface="Arial" pitchFamily="34" charset="0"/>
              </a:rPr>
              <a:t>e insumos obsoletos;</a:t>
            </a:r>
          </a:p>
          <a:p>
            <a:endParaRPr lang="pt-BR" sz="2000" dirty="0">
              <a:solidFill>
                <a:schemeClr val="bg1"/>
              </a:solidFill>
              <a:latin typeface="Arial" pitchFamily="34" charset="0"/>
              <a:cs typeface="Arial" pitchFamily="34" charset="0"/>
            </a:endParaRPr>
          </a:p>
          <a:p>
            <a:r>
              <a:rPr lang="pt-BR" sz="2000" dirty="0">
                <a:solidFill>
                  <a:schemeClr val="bg1"/>
                </a:solidFill>
                <a:latin typeface="Arial" pitchFamily="34" charset="0"/>
                <a:cs typeface="Arial" pitchFamily="34" charset="0"/>
              </a:rPr>
              <a:t>5. E como complemento a um universo de fatores que tendem a</a:t>
            </a:r>
          </a:p>
          <a:p>
            <a:r>
              <a:rPr lang="pt-BR" sz="2000" dirty="0">
                <a:solidFill>
                  <a:schemeClr val="bg1"/>
                </a:solidFill>
                <a:latin typeface="Arial" pitchFamily="34" charset="0"/>
                <a:cs typeface="Arial" pitchFamily="34" charset="0"/>
              </a:rPr>
              <a:t>provocar uma avalanche de complexidades adicionais, o mercado</a:t>
            </a:r>
          </a:p>
          <a:p>
            <a:r>
              <a:rPr lang="pt-BR" sz="2000" dirty="0">
                <a:solidFill>
                  <a:schemeClr val="bg1"/>
                </a:solidFill>
                <a:latin typeface="Arial" pitchFamily="34" charset="0"/>
                <a:cs typeface="Arial" pitchFamily="34" charset="0"/>
              </a:rPr>
              <a:t>passa a ter maiores exigências de serviço, não necessariamente</a:t>
            </a:r>
          </a:p>
          <a:p>
            <a:r>
              <a:rPr lang="pt-BR" sz="2000" dirty="0">
                <a:solidFill>
                  <a:schemeClr val="bg1"/>
                </a:solidFill>
                <a:latin typeface="Arial" pitchFamily="34" charset="0"/>
                <a:cs typeface="Arial" pitchFamily="34" charset="0"/>
              </a:rPr>
              <a:t>aceitando pagar mais por isto. </a:t>
            </a:r>
          </a:p>
        </p:txBody>
      </p:sp>
    </p:spTree>
    <p:extLst>
      <p:ext uri="{BB962C8B-B14F-4D97-AF65-F5344CB8AC3E}">
        <p14:creationId xmlns:p14="http://schemas.microsoft.com/office/powerpoint/2010/main" val="3995192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827584" y="415693"/>
            <a:ext cx="7776864" cy="646331"/>
          </a:xfrm>
          <a:prstGeom prst="rect">
            <a:avLst/>
          </a:prstGeom>
          <a:noFill/>
        </p:spPr>
        <p:txBody>
          <a:bodyPr wrap="square" rtlCol="0">
            <a:spAutoFit/>
          </a:bodyPr>
          <a:lstStyle/>
          <a:p>
            <a:r>
              <a:rPr lang="pt-BR" sz="3600" b="1" spc="-150" dirty="0">
                <a:latin typeface="Arial" pitchFamily="34" charset="0"/>
                <a:cs typeface="Arial" pitchFamily="34" charset="0"/>
              </a:rPr>
              <a:t>Logística empresarial (componentes)</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875" t="22206" r="14648" b="8514"/>
          <a:stretch/>
        </p:blipFill>
        <p:spPr bwMode="auto">
          <a:xfrm>
            <a:off x="708678" y="1844824"/>
            <a:ext cx="7654636" cy="4354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5672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2267744" y="406405"/>
            <a:ext cx="5004556" cy="646331"/>
          </a:xfrm>
          <a:prstGeom prst="rect">
            <a:avLst/>
          </a:prstGeom>
          <a:noFill/>
        </p:spPr>
        <p:txBody>
          <a:bodyPr wrap="square" rtlCol="0">
            <a:spAutoFit/>
          </a:bodyPr>
          <a:lstStyle/>
          <a:p>
            <a:r>
              <a:rPr lang="pt-BR" sz="3600" b="1" spc="-150" dirty="0">
                <a:latin typeface="Arial" pitchFamily="34" charset="0"/>
                <a:cs typeface="Arial" pitchFamily="34" charset="0"/>
              </a:rPr>
              <a:t>O mercado de trabalho</a:t>
            </a:r>
          </a:p>
        </p:txBody>
      </p:sp>
      <p:sp>
        <p:nvSpPr>
          <p:cNvPr id="8" name="Retângulo 7"/>
          <p:cNvSpPr/>
          <p:nvPr/>
        </p:nvSpPr>
        <p:spPr>
          <a:xfrm>
            <a:off x="649782" y="1700808"/>
            <a:ext cx="8163570" cy="1938992"/>
          </a:xfrm>
          <a:prstGeom prst="rect">
            <a:avLst/>
          </a:prstGeom>
        </p:spPr>
        <p:txBody>
          <a:bodyPr wrap="square">
            <a:spAutoFit/>
          </a:bodyPr>
          <a:lstStyle/>
          <a:p>
            <a:r>
              <a:rPr lang="pt-BR" sz="2400" dirty="0">
                <a:solidFill>
                  <a:schemeClr val="bg1"/>
                </a:solidFill>
                <a:latin typeface="Arial" pitchFamily="34" charset="0"/>
                <a:cs typeface="Arial" pitchFamily="34" charset="0"/>
              </a:rPr>
              <a:t>A logística é uma área que abrange conceitos como contabilidade, economia, marketing, estatística, tecnologia e recursos humanos. Esse profissional se torna responsável por otimizar processos com o intuito de diminuir os custos e aumentar a produtividade.</a:t>
            </a:r>
          </a:p>
        </p:txBody>
      </p:sp>
      <p:pic>
        <p:nvPicPr>
          <p:cNvPr id="5125" name="Picture 5" descr="Imagem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l="55560"/>
          <a:stretch/>
        </p:blipFill>
        <p:spPr bwMode="auto">
          <a:xfrm>
            <a:off x="6022436" y="3789040"/>
            <a:ext cx="2499728" cy="2924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44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2267744" y="406405"/>
            <a:ext cx="5004556" cy="646331"/>
          </a:xfrm>
          <a:prstGeom prst="rect">
            <a:avLst/>
          </a:prstGeom>
          <a:noFill/>
        </p:spPr>
        <p:txBody>
          <a:bodyPr wrap="square" rtlCol="0">
            <a:spAutoFit/>
          </a:bodyPr>
          <a:lstStyle/>
          <a:p>
            <a:r>
              <a:rPr lang="pt-BR" sz="3600" b="1" spc="-150" dirty="0">
                <a:latin typeface="Arial" pitchFamily="34" charset="0"/>
                <a:cs typeface="Arial" pitchFamily="34" charset="0"/>
              </a:rPr>
              <a:t>O mercado de trabalho</a:t>
            </a:r>
          </a:p>
        </p:txBody>
      </p:sp>
      <p:sp>
        <p:nvSpPr>
          <p:cNvPr id="2" name="Retângulo 1"/>
          <p:cNvSpPr/>
          <p:nvPr/>
        </p:nvSpPr>
        <p:spPr>
          <a:xfrm>
            <a:off x="718151" y="1772816"/>
            <a:ext cx="7704856" cy="4524315"/>
          </a:xfrm>
          <a:prstGeom prst="rect">
            <a:avLst/>
          </a:prstGeom>
          <a:solidFill>
            <a:srgbClr val="00B050"/>
          </a:solidFill>
        </p:spPr>
        <p:txBody>
          <a:bodyPr wrap="square">
            <a:spAutoFit/>
          </a:bodyPr>
          <a:lstStyle/>
          <a:p>
            <a:r>
              <a:rPr lang="pt-BR" dirty="0">
                <a:solidFill>
                  <a:schemeClr val="bg1"/>
                </a:solidFill>
                <a:latin typeface="Arial" pitchFamily="34" charset="0"/>
                <a:cs typeface="Arial" pitchFamily="34" charset="0"/>
              </a:rPr>
              <a:t>O bacharelado dura cerca de quatro anos e mescla disciplinas de Ciências Exatas, como estatística e matemática, e de Sociais Aplicadas, como administração e marketing. A maior parte da grade curricular do bacharelado em Logística traz matérias específicas da área, como legislação aduaneira, comércio exterior, gestão da qualidade, modais de transporte e logística internacional. O trabalho de conclusão de curso é obrigatório e algumas escolas pedem a realização de estágio.</a:t>
            </a:r>
          </a:p>
          <a:p>
            <a:endParaRPr lang="pt-BR" dirty="0">
              <a:solidFill>
                <a:schemeClr val="bg1"/>
              </a:solidFill>
              <a:latin typeface="Arial" pitchFamily="34" charset="0"/>
              <a:cs typeface="Arial" pitchFamily="34" charset="0"/>
            </a:endParaRPr>
          </a:p>
          <a:p>
            <a:r>
              <a:rPr lang="pt-BR" dirty="0">
                <a:solidFill>
                  <a:srgbClr val="FFFF00"/>
                </a:solidFill>
                <a:latin typeface="Arial" pitchFamily="34" charset="0"/>
                <a:cs typeface="Arial" pitchFamily="34" charset="0"/>
              </a:rPr>
              <a:t>Atuação:</a:t>
            </a:r>
          </a:p>
          <a:p>
            <a:r>
              <a:rPr lang="pt-BR" dirty="0">
                <a:solidFill>
                  <a:schemeClr val="bg1"/>
                </a:solidFill>
                <a:latin typeface="Arial" pitchFamily="34" charset="0"/>
                <a:cs typeface="Arial" pitchFamily="34" charset="0"/>
              </a:rPr>
              <a:t>Armazenagem</a:t>
            </a:r>
          </a:p>
          <a:p>
            <a:r>
              <a:rPr lang="pt-BR" dirty="0">
                <a:solidFill>
                  <a:schemeClr val="bg1"/>
                </a:solidFill>
                <a:latin typeface="Arial" pitchFamily="34" charset="0"/>
                <a:cs typeface="Arial" pitchFamily="34" charset="0"/>
              </a:rPr>
              <a:t>Embalagem</a:t>
            </a:r>
          </a:p>
          <a:p>
            <a:r>
              <a:rPr lang="pt-BR" dirty="0">
                <a:solidFill>
                  <a:schemeClr val="bg1"/>
                </a:solidFill>
                <a:latin typeface="Arial" pitchFamily="34" charset="0"/>
                <a:cs typeface="Arial" pitchFamily="34" charset="0"/>
              </a:rPr>
              <a:t>Estoque</a:t>
            </a:r>
          </a:p>
          <a:p>
            <a:r>
              <a:rPr lang="pt-BR" dirty="0">
                <a:solidFill>
                  <a:schemeClr val="bg1"/>
                </a:solidFill>
                <a:latin typeface="Arial" pitchFamily="34" charset="0"/>
                <a:cs typeface="Arial" pitchFamily="34" charset="0"/>
              </a:rPr>
              <a:t>Manutenção da informação</a:t>
            </a:r>
          </a:p>
          <a:p>
            <a:r>
              <a:rPr lang="pt-BR" dirty="0">
                <a:solidFill>
                  <a:schemeClr val="bg1"/>
                </a:solidFill>
                <a:latin typeface="Arial" pitchFamily="34" charset="0"/>
                <a:cs typeface="Arial" pitchFamily="34" charset="0"/>
              </a:rPr>
              <a:t>Processo de pedidos</a:t>
            </a:r>
          </a:p>
          <a:p>
            <a:r>
              <a:rPr lang="pt-BR" dirty="0">
                <a:solidFill>
                  <a:schemeClr val="bg1"/>
                </a:solidFill>
                <a:latin typeface="Arial" pitchFamily="34" charset="0"/>
                <a:cs typeface="Arial" pitchFamily="34" charset="0"/>
              </a:rPr>
              <a:t>Transportes</a:t>
            </a:r>
          </a:p>
          <a:p>
            <a:r>
              <a:rPr lang="pt-BR" dirty="0">
                <a:solidFill>
                  <a:schemeClr val="bg1"/>
                </a:solidFill>
                <a:latin typeface="Arial" pitchFamily="34" charset="0"/>
                <a:cs typeface="Arial" pitchFamily="34" charset="0"/>
              </a:rPr>
              <a:t>Gerente de suprimentos</a:t>
            </a:r>
          </a:p>
        </p:txBody>
      </p:sp>
    </p:spTree>
    <p:extLst>
      <p:ext uri="{BB962C8B-B14F-4D97-AF65-F5344CB8AC3E}">
        <p14:creationId xmlns:p14="http://schemas.microsoft.com/office/powerpoint/2010/main" val="3460450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2267744" y="406405"/>
            <a:ext cx="5004556" cy="646331"/>
          </a:xfrm>
          <a:prstGeom prst="rect">
            <a:avLst/>
          </a:prstGeom>
          <a:noFill/>
        </p:spPr>
        <p:txBody>
          <a:bodyPr wrap="square" rtlCol="0">
            <a:spAutoFit/>
          </a:bodyPr>
          <a:lstStyle/>
          <a:p>
            <a:r>
              <a:rPr lang="pt-BR" sz="3600" b="1" spc="-150" dirty="0">
                <a:latin typeface="Arial" pitchFamily="34" charset="0"/>
                <a:cs typeface="Arial" pitchFamily="34" charset="0"/>
              </a:rPr>
              <a:t>Conhecimentos</a:t>
            </a:r>
          </a:p>
        </p:txBody>
      </p:sp>
      <p:sp>
        <p:nvSpPr>
          <p:cNvPr id="2" name="Retângulo 1"/>
          <p:cNvSpPr/>
          <p:nvPr/>
        </p:nvSpPr>
        <p:spPr>
          <a:xfrm>
            <a:off x="718151" y="1772816"/>
            <a:ext cx="7704856" cy="2862322"/>
          </a:xfrm>
          <a:prstGeom prst="rect">
            <a:avLst/>
          </a:prstGeom>
          <a:solidFill>
            <a:srgbClr val="00B050"/>
          </a:solidFill>
        </p:spPr>
        <p:txBody>
          <a:bodyPr wrap="square">
            <a:spAutoFit/>
          </a:bodyPr>
          <a:lstStyle/>
          <a:p>
            <a:r>
              <a:rPr lang="pt-BR" dirty="0">
                <a:solidFill>
                  <a:schemeClr val="bg1"/>
                </a:solidFill>
                <a:latin typeface="Arial" pitchFamily="34" charset="0"/>
                <a:cs typeface="Arial" pitchFamily="34" charset="0"/>
              </a:rPr>
              <a:t>Técnico e Teórico</a:t>
            </a:r>
          </a:p>
          <a:p>
            <a:endParaRPr lang="pt-BR" dirty="0">
              <a:solidFill>
                <a:schemeClr val="bg1"/>
              </a:solidFill>
              <a:latin typeface="Arial" pitchFamily="34" charset="0"/>
              <a:cs typeface="Arial" pitchFamily="34" charset="0"/>
            </a:endParaRPr>
          </a:p>
          <a:p>
            <a:r>
              <a:rPr lang="pt-BR" dirty="0">
                <a:solidFill>
                  <a:srgbClr val="FFFF00"/>
                </a:solidFill>
                <a:latin typeface="Arial" pitchFamily="34" charset="0"/>
                <a:cs typeface="Arial" pitchFamily="34" charset="0"/>
              </a:rPr>
              <a:t>Especializações:</a:t>
            </a:r>
          </a:p>
          <a:p>
            <a:r>
              <a:rPr lang="pt-BR" dirty="0">
                <a:solidFill>
                  <a:schemeClr val="bg1"/>
                </a:solidFill>
                <a:latin typeface="Arial" pitchFamily="34" charset="0"/>
                <a:cs typeface="Arial" pitchFamily="34" charset="0"/>
              </a:rPr>
              <a:t>Excel avançado</a:t>
            </a:r>
          </a:p>
          <a:p>
            <a:r>
              <a:rPr lang="pt-BR" dirty="0">
                <a:solidFill>
                  <a:schemeClr val="bg1"/>
                </a:solidFill>
                <a:latin typeface="Arial" pitchFamily="34" charset="0"/>
                <a:cs typeface="Arial" pitchFamily="34" charset="0"/>
              </a:rPr>
              <a:t>Inglês</a:t>
            </a:r>
          </a:p>
          <a:p>
            <a:r>
              <a:rPr lang="pt-BR" dirty="0">
                <a:solidFill>
                  <a:schemeClr val="bg1"/>
                </a:solidFill>
                <a:latin typeface="Arial" pitchFamily="34" charset="0"/>
                <a:cs typeface="Arial" pitchFamily="34" charset="0"/>
              </a:rPr>
              <a:t>Cursos específicos</a:t>
            </a:r>
          </a:p>
          <a:p>
            <a:r>
              <a:rPr lang="pt-BR" dirty="0">
                <a:solidFill>
                  <a:schemeClr val="bg1"/>
                </a:solidFill>
                <a:latin typeface="Arial" pitchFamily="34" charset="0"/>
                <a:cs typeface="Arial" pitchFamily="34" charset="0"/>
              </a:rPr>
              <a:t>TI</a:t>
            </a:r>
          </a:p>
          <a:p>
            <a:r>
              <a:rPr lang="pt-BR" dirty="0">
                <a:solidFill>
                  <a:schemeClr val="bg1"/>
                </a:solidFill>
                <a:latin typeface="Arial" pitchFamily="34" charset="0"/>
                <a:cs typeface="Arial" pitchFamily="34" charset="0"/>
              </a:rPr>
              <a:t>Informática</a:t>
            </a:r>
          </a:p>
          <a:p>
            <a:r>
              <a:rPr lang="pt-BR" dirty="0">
                <a:solidFill>
                  <a:schemeClr val="bg1"/>
                </a:solidFill>
                <a:latin typeface="Arial" pitchFamily="34" charset="0"/>
                <a:cs typeface="Arial" pitchFamily="34" charset="0"/>
              </a:rPr>
              <a:t>Pós graduação</a:t>
            </a:r>
          </a:p>
          <a:p>
            <a:endParaRPr lang="pt-BR"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07528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2267744" y="406405"/>
            <a:ext cx="5904656" cy="646331"/>
          </a:xfrm>
          <a:prstGeom prst="rect">
            <a:avLst/>
          </a:prstGeom>
          <a:noFill/>
        </p:spPr>
        <p:txBody>
          <a:bodyPr wrap="square" rtlCol="0">
            <a:spAutoFit/>
          </a:bodyPr>
          <a:lstStyle/>
          <a:p>
            <a:r>
              <a:rPr lang="pt-BR" sz="3600" b="1" spc="-150" dirty="0">
                <a:latin typeface="Arial" pitchFamily="34" charset="0"/>
                <a:cs typeface="Arial" pitchFamily="34" charset="0"/>
              </a:rPr>
              <a:t>Atributos do profissional</a:t>
            </a:r>
          </a:p>
        </p:txBody>
      </p:sp>
      <p:sp>
        <p:nvSpPr>
          <p:cNvPr id="2" name="Retângulo 1"/>
          <p:cNvSpPr/>
          <p:nvPr/>
        </p:nvSpPr>
        <p:spPr>
          <a:xfrm>
            <a:off x="718151" y="1772816"/>
            <a:ext cx="7704856" cy="2308324"/>
          </a:xfrm>
          <a:prstGeom prst="rect">
            <a:avLst/>
          </a:prstGeom>
          <a:solidFill>
            <a:srgbClr val="00B050"/>
          </a:solidFill>
        </p:spPr>
        <p:txBody>
          <a:bodyPr wrap="square">
            <a:spAutoFit/>
          </a:bodyPr>
          <a:lstStyle/>
          <a:p>
            <a:r>
              <a:rPr lang="pt-BR" dirty="0">
                <a:solidFill>
                  <a:schemeClr val="bg1"/>
                </a:solidFill>
                <a:latin typeface="Arial" pitchFamily="34" charset="0"/>
                <a:cs typeface="Arial" pitchFamily="34" charset="0"/>
              </a:rPr>
              <a:t>Organizado</a:t>
            </a:r>
          </a:p>
          <a:p>
            <a:r>
              <a:rPr lang="pt-BR" dirty="0">
                <a:solidFill>
                  <a:schemeClr val="bg1"/>
                </a:solidFill>
                <a:latin typeface="Arial" pitchFamily="34" charset="0"/>
                <a:cs typeface="Arial" pitchFamily="34" charset="0"/>
              </a:rPr>
              <a:t>Dinâmico</a:t>
            </a:r>
          </a:p>
          <a:p>
            <a:r>
              <a:rPr lang="pt-BR" dirty="0">
                <a:solidFill>
                  <a:schemeClr val="bg1"/>
                </a:solidFill>
                <a:latin typeface="Arial" pitchFamily="34" charset="0"/>
                <a:cs typeface="Arial" pitchFamily="34" charset="0"/>
              </a:rPr>
              <a:t>Proativo</a:t>
            </a:r>
          </a:p>
          <a:p>
            <a:r>
              <a:rPr lang="pt-BR" dirty="0">
                <a:solidFill>
                  <a:schemeClr val="bg1"/>
                </a:solidFill>
                <a:latin typeface="Arial" pitchFamily="34" charset="0"/>
                <a:cs typeface="Arial" pitchFamily="34" charset="0"/>
              </a:rPr>
              <a:t>Controlador</a:t>
            </a:r>
          </a:p>
          <a:p>
            <a:r>
              <a:rPr lang="pt-BR" dirty="0">
                <a:solidFill>
                  <a:schemeClr val="bg1"/>
                </a:solidFill>
                <a:latin typeface="Arial" pitchFamily="34" charset="0"/>
                <a:cs typeface="Arial" pitchFamily="34" charset="0"/>
              </a:rPr>
              <a:t>Atento</a:t>
            </a:r>
          </a:p>
          <a:p>
            <a:r>
              <a:rPr lang="pt-BR" dirty="0">
                <a:solidFill>
                  <a:schemeClr val="bg1"/>
                </a:solidFill>
                <a:latin typeface="Arial" pitchFamily="34" charset="0"/>
                <a:cs typeface="Arial" pitchFamily="34" charset="0"/>
              </a:rPr>
              <a:t>Detalhista</a:t>
            </a:r>
          </a:p>
          <a:p>
            <a:r>
              <a:rPr lang="pt-BR" dirty="0">
                <a:solidFill>
                  <a:schemeClr val="bg1"/>
                </a:solidFill>
                <a:latin typeface="Arial" pitchFamily="34" charset="0"/>
                <a:cs typeface="Arial" pitchFamily="34" charset="0"/>
              </a:rPr>
              <a:t>Gestor da informação</a:t>
            </a:r>
          </a:p>
          <a:p>
            <a:r>
              <a:rPr lang="pt-BR" dirty="0">
                <a:solidFill>
                  <a:schemeClr val="bg1"/>
                </a:solidFill>
                <a:latin typeface="Arial" pitchFamily="34" charset="0"/>
                <a:cs typeface="Arial" pitchFamily="34" charset="0"/>
              </a:rPr>
              <a:t>Amante da tecnologia</a:t>
            </a:r>
          </a:p>
        </p:txBody>
      </p:sp>
      <p:pic>
        <p:nvPicPr>
          <p:cNvPr id="11266" name="Picture 2" descr="Resultado de imagem para profissional logist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5521" y="3140968"/>
            <a:ext cx="5014951" cy="3343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232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2843808" y="394590"/>
            <a:ext cx="3708412" cy="646331"/>
          </a:xfrm>
          <a:prstGeom prst="rect">
            <a:avLst/>
          </a:prstGeom>
          <a:noFill/>
        </p:spPr>
        <p:txBody>
          <a:bodyPr wrap="square" rtlCol="0">
            <a:spAutoFit/>
          </a:bodyPr>
          <a:lstStyle/>
          <a:p>
            <a:r>
              <a:rPr lang="pt-BR" sz="3600" b="1" spc="-150" dirty="0">
                <a:latin typeface="Arial" pitchFamily="34" charset="0"/>
                <a:cs typeface="Arial" pitchFamily="34" charset="0"/>
              </a:rPr>
              <a:t>Evolução (fases)</a:t>
            </a:r>
          </a:p>
        </p:txBody>
      </p:sp>
      <p:pic>
        <p:nvPicPr>
          <p:cNvPr id="9218"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556792"/>
            <a:ext cx="6768752" cy="5076565"/>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p:cNvSpPr txBox="1"/>
          <p:nvPr/>
        </p:nvSpPr>
        <p:spPr>
          <a:xfrm>
            <a:off x="6228184" y="5710027"/>
            <a:ext cx="1656184" cy="646331"/>
          </a:xfrm>
          <a:prstGeom prst="rect">
            <a:avLst/>
          </a:prstGeom>
          <a:noFill/>
        </p:spPr>
        <p:txBody>
          <a:bodyPr wrap="square" rtlCol="0">
            <a:spAutoFit/>
          </a:bodyPr>
          <a:lstStyle/>
          <a:p>
            <a:r>
              <a:rPr lang="pt-BR" sz="1200" dirty="0"/>
              <a:t>ECR – Resposta Eficiente ao consumidor</a:t>
            </a:r>
          </a:p>
        </p:txBody>
      </p:sp>
    </p:spTree>
    <p:extLst>
      <p:ext uri="{BB962C8B-B14F-4D97-AF65-F5344CB8AC3E}">
        <p14:creationId xmlns:p14="http://schemas.microsoft.com/office/powerpoint/2010/main" val="1230337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1691680" y="394590"/>
            <a:ext cx="6264696" cy="646331"/>
          </a:xfrm>
          <a:prstGeom prst="rect">
            <a:avLst/>
          </a:prstGeom>
          <a:noFill/>
        </p:spPr>
        <p:txBody>
          <a:bodyPr wrap="square" rtlCol="0">
            <a:spAutoFit/>
          </a:bodyPr>
          <a:lstStyle/>
          <a:p>
            <a:r>
              <a:rPr lang="pt-BR" sz="3600" b="1" spc="-150" dirty="0">
                <a:latin typeface="Arial" pitchFamily="34" charset="0"/>
                <a:cs typeface="Arial" pitchFamily="34" charset="0"/>
              </a:rPr>
              <a:t>O papel atual da logística</a:t>
            </a:r>
          </a:p>
        </p:txBody>
      </p:sp>
      <p:sp>
        <p:nvSpPr>
          <p:cNvPr id="8" name="Retângulo 7"/>
          <p:cNvSpPr/>
          <p:nvPr/>
        </p:nvSpPr>
        <p:spPr>
          <a:xfrm>
            <a:off x="279477" y="1873727"/>
            <a:ext cx="3418162" cy="1200329"/>
          </a:xfrm>
          <a:prstGeom prst="rect">
            <a:avLst/>
          </a:prstGeom>
          <a:solidFill>
            <a:schemeClr val="accent6">
              <a:lumMod val="75000"/>
            </a:schemeClr>
          </a:solidFill>
        </p:spPr>
        <p:txBody>
          <a:bodyPr wrap="square">
            <a:spAutoFit/>
          </a:bodyPr>
          <a:lstStyle/>
          <a:p>
            <a:r>
              <a:rPr lang="pt-BR" sz="2400" dirty="0">
                <a:solidFill>
                  <a:schemeClr val="bg1"/>
                </a:solidFill>
                <a:latin typeface="Arial" pitchFamily="34" charset="0"/>
                <a:cs typeface="Arial" pitchFamily="34" charset="0"/>
              </a:rPr>
              <a:t>Desenvolvimento e complexidade dos negócios/organizações</a:t>
            </a:r>
          </a:p>
        </p:txBody>
      </p:sp>
      <p:sp>
        <p:nvSpPr>
          <p:cNvPr id="10" name="Retângulo 9"/>
          <p:cNvSpPr/>
          <p:nvPr/>
        </p:nvSpPr>
        <p:spPr>
          <a:xfrm>
            <a:off x="5039917" y="1873727"/>
            <a:ext cx="3816424" cy="1200329"/>
          </a:xfrm>
          <a:prstGeom prst="rect">
            <a:avLst/>
          </a:prstGeom>
          <a:solidFill>
            <a:srgbClr val="2BD303"/>
          </a:solidFill>
        </p:spPr>
        <p:txBody>
          <a:bodyPr wrap="square">
            <a:spAutoFit/>
          </a:bodyPr>
          <a:lstStyle/>
          <a:p>
            <a:r>
              <a:rPr lang="pt-BR" sz="2400" dirty="0">
                <a:solidFill>
                  <a:schemeClr val="bg1"/>
                </a:solidFill>
                <a:latin typeface="Arial" pitchFamily="34" charset="0"/>
                <a:cs typeface="Arial" pitchFamily="34" charset="0"/>
              </a:rPr>
              <a:t>Elemento transacional para relacional</a:t>
            </a:r>
          </a:p>
          <a:p>
            <a:r>
              <a:rPr lang="pt-BR" sz="2400" dirty="0">
                <a:solidFill>
                  <a:schemeClr val="bg1"/>
                </a:solidFill>
                <a:latin typeface="Arial" pitchFamily="34" charset="0"/>
                <a:cs typeface="Arial" pitchFamily="34" charset="0"/>
              </a:rPr>
              <a:t>Ferramenta estratégica</a:t>
            </a:r>
          </a:p>
        </p:txBody>
      </p:sp>
      <p:sp>
        <p:nvSpPr>
          <p:cNvPr id="11" name="Retângulo 10"/>
          <p:cNvSpPr/>
          <p:nvPr/>
        </p:nvSpPr>
        <p:spPr>
          <a:xfrm>
            <a:off x="395536" y="4009208"/>
            <a:ext cx="3418162" cy="830997"/>
          </a:xfrm>
          <a:prstGeom prst="rect">
            <a:avLst/>
          </a:prstGeom>
          <a:solidFill>
            <a:schemeClr val="accent6">
              <a:lumMod val="75000"/>
            </a:schemeClr>
          </a:solidFill>
        </p:spPr>
        <p:txBody>
          <a:bodyPr wrap="square">
            <a:spAutoFit/>
          </a:bodyPr>
          <a:lstStyle/>
          <a:p>
            <a:r>
              <a:rPr lang="pt-BR" sz="2400" dirty="0">
                <a:solidFill>
                  <a:schemeClr val="bg1"/>
                </a:solidFill>
                <a:latin typeface="Arial" pitchFamily="34" charset="0"/>
                <a:cs typeface="Arial" pitchFamily="34" charset="0"/>
              </a:rPr>
              <a:t>Armazenagem, estoque e distribuição</a:t>
            </a:r>
          </a:p>
        </p:txBody>
      </p:sp>
      <p:sp>
        <p:nvSpPr>
          <p:cNvPr id="12" name="Retângulo 11"/>
          <p:cNvSpPr/>
          <p:nvPr/>
        </p:nvSpPr>
        <p:spPr>
          <a:xfrm>
            <a:off x="5148064" y="3798299"/>
            <a:ext cx="3418162" cy="1200329"/>
          </a:xfrm>
          <a:prstGeom prst="rect">
            <a:avLst/>
          </a:prstGeom>
          <a:solidFill>
            <a:srgbClr val="2BD303"/>
          </a:solidFill>
        </p:spPr>
        <p:txBody>
          <a:bodyPr wrap="square">
            <a:spAutoFit/>
          </a:bodyPr>
          <a:lstStyle/>
          <a:p>
            <a:r>
              <a:rPr lang="pt-BR" sz="2400" dirty="0">
                <a:solidFill>
                  <a:schemeClr val="bg1"/>
                </a:solidFill>
                <a:latin typeface="Arial" pitchFamily="34" charset="0"/>
                <a:cs typeface="Arial" pitchFamily="34" charset="0"/>
              </a:rPr>
              <a:t>Processamento de pedidos e a tecnologia da informação</a:t>
            </a:r>
          </a:p>
        </p:txBody>
      </p:sp>
      <p:cxnSp>
        <p:nvCxnSpPr>
          <p:cNvPr id="5" name="Conector de seta reta 4"/>
          <p:cNvCxnSpPr/>
          <p:nvPr/>
        </p:nvCxnSpPr>
        <p:spPr>
          <a:xfrm>
            <a:off x="4139952" y="4556454"/>
            <a:ext cx="684076" cy="0"/>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 name="Conector de seta reta 13"/>
          <p:cNvCxnSpPr/>
          <p:nvPr/>
        </p:nvCxnSpPr>
        <p:spPr>
          <a:xfrm>
            <a:off x="4034917" y="2658556"/>
            <a:ext cx="684076" cy="0"/>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6" name="Retângulo 15"/>
          <p:cNvSpPr/>
          <p:nvPr/>
        </p:nvSpPr>
        <p:spPr>
          <a:xfrm>
            <a:off x="6683294" y="1432932"/>
            <a:ext cx="2173047" cy="461665"/>
          </a:xfrm>
          <a:prstGeom prst="rect">
            <a:avLst/>
          </a:prstGeom>
          <a:solidFill>
            <a:srgbClr val="2BD303"/>
          </a:solidFill>
        </p:spPr>
        <p:txBody>
          <a:bodyPr wrap="square">
            <a:spAutoFit/>
          </a:bodyPr>
          <a:lstStyle/>
          <a:p>
            <a:r>
              <a:rPr lang="pt-BR" sz="2400" dirty="0">
                <a:solidFill>
                  <a:schemeClr val="bg1"/>
                </a:solidFill>
                <a:latin typeface="Arial" pitchFamily="34" charset="0"/>
                <a:cs typeface="Arial" pitchFamily="34" charset="0"/>
              </a:rPr>
              <a:t>Novos valores</a:t>
            </a:r>
          </a:p>
        </p:txBody>
      </p:sp>
    </p:spTree>
    <p:extLst>
      <p:ext uri="{BB962C8B-B14F-4D97-AF65-F5344CB8AC3E}">
        <p14:creationId xmlns:p14="http://schemas.microsoft.com/office/powerpoint/2010/main" val="305507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de cantos arredondados 3"/>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de cantos arredondados 4"/>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2116249" y="374139"/>
            <a:ext cx="4839494" cy="646331"/>
          </a:xfrm>
          <a:prstGeom prst="rect">
            <a:avLst/>
          </a:prstGeom>
          <a:noFill/>
        </p:spPr>
        <p:txBody>
          <a:bodyPr wrap="square" rtlCol="0">
            <a:spAutoFit/>
          </a:bodyPr>
          <a:lstStyle/>
          <a:p>
            <a:r>
              <a:rPr lang="pt-BR" sz="3600" b="1" spc="-150" dirty="0">
                <a:latin typeface="Arial" pitchFamily="34" charset="0"/>
                <a:cs typeface="Arial" pitchFamily="34" charset="0"/>
              </a:rPr>
              <a:t>Ferramenta estratégica</a:t>
            </a:r>
          </a:p>
        </p:txBody>
      </p:sp>
      <p:pic>
        <p:nvPicPr>
          <p:cNvPr id="2050" name="Picture 2" descr="Resultado de imagem para logist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2708920"/>
            <a:ext cx="6096000" cy="3724276"/>
          </a:xfrm>
          <a:prstGeom prst="rect">
            <a:avLst/>
          </a:prstGeom>
          <a:noFill/>
          <a:extLst>
            <a:ext uri="{909E8E84-426E-40DD-AFC4-6F175D3DCCD1}">
              <a14:hiddenFill xmlns:a14="http://schemas.microsoft.com/office/drawing/2010/main">
                <a:solidFill>
                  <a:srgbClr val="FFFFFF"/>
                </a:solidFill>
              </a14:hiddenFill>
            </a:ext>
          </a:extLst>
        </p:spPr>
      </p:pic>
      <p:sp>
        <p:nvSpPr>
          <p:cNvPr id="7" name="Retângulo 6"/>
          <p:cNvSpPr/>
          <p:nvPr/>
        </p:nvSpPr>
        <p:spPr>
          <a:xfrm>
            <a:off x="279476" y="1873727"/>
            <a:ext cx="4256519" cy="2308324"/>
          </a:xfrm>
          <a:prstGeom prst="rect">
            <a:avLst/>
          </a:prstGeom>
          <a:solidFill>
            <a:srgbClr val="2BD303"/>
          </a:solidFill>
        </p:spPr>
        <p:txBody>
          <a:bodyPr wrap="square">
            <a:spAutoFit/>
          </a:bodyPr>
          <a:lstStyle/>
          <a:p>
            <a:r>
              <a:rPr lang="pt-BR" sz="2400" dirty="0">
                <a:solidFill>
                  <a:schemeClr val="bg1"/>
                </a:solidFill>
                <a:latin typeface="Arial" pitchFamily="34" charset="0"/>
                <a:cs typeface="Arial" pitchFamily="34" charset="0"/>
              </a:rPr>
              <a:t>Atualmente, qualquer negócio depende de uma boa logística</a:t>
            </a:r>
          </a:p>
          <a:p>
            <a:endParaRPr lang="pt-BR" sz="2400" dirty="0">
              <a:solidFill>
                <a:schemeClr val="bg1"/>
              </a:solidFill>
              <a:latin typeface="Arial" pitchFamily="34" charset="0"/>
              <a:cs typeface="Arial" pitchFamily="34" charset="0"/>
            </a:endParaRPr>
          </a:p>
          <a:p>
            <a:r>
              <a:rPr lang="pt-BR" sz="2400" dirty="0">
                <a:solidFill>
                  <a:schemeClr val="bg1"/>
                </a:solidFill>
                <a:latin typeface="Arial" pitchFamily="34" charset="0"/>
                <a:cs typeface="Arial" pitchFamily="34" charset="0"/>
              </a:rPr>
              <a:t>Atuação geográfica</a:t>
            </a:r>
          </a:p>
          <a:p>
            <a:r>
              <a:rPr lang="pt-BR" sz="2400" dirty="0">
                <a:solidFill>
                  <a:schemeClr val="bg1"/>
                </a:solidFill>
                <a:latin typeface="Arial" pitchFamily="34" charset="0"/>
                <a:cs typeface="Arial" pitchFamily="34" charset="0"/>
              </a:rPr>
              <a:t>Fornecedor = Ponto de venda</a:t>
            </a:r>
          </a:p>
        </p:txBody>
      </p:sp>
    </p:spTree>
    <p:extLst>
      <p:ext uri="{BB962C8B-B14F-4D97-AF65-F5344CB8AC3E}">
        <p14:creationId xmlns:p14="http://schemas.microsoft.com/office/powerpoint/2010/main" val="184834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5"/>
                                        </p:tgtEl>
                                      </p:cBhvr>
                                    </p:animEffect>
                                    <p:animScale>
                                      <p:cBhvr>
                                        <p:cTn id="11" dur="250" autoRev="1" fill="hold"/>
                                        <p:tgtEl>
                                          <p:spTgt spid="5"/>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4"/>
                                        </p:tgtEl>
                                      </p:cBhvr>
                                    </p:animEffect>
                                    <p:animScale>
                                      <p:cBhvr>
                                        <p:cTn id="18"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3044874" y="394590"/>
            <a:ext cx="3348237" cy="646331"/>
          </a:xfrm>
          <a:prstGeom prst="rect">
            <a:avLst/>
          </a:prstGeom>
          <a:noFill/>
        </p:spPr>
        <p:txBody>
          <a:bodyPr wrap="square" rtlCol="0">
            <a:spAutoFit/>
          </a:bodyPr>
          <a:lstStyle/>
          <a:p>
            <a:r>
              <a:rPr lang="pt-BR" sz="3600" b="1" spc="-150" dirty="0" err="1">
                <a:latin typeface="Arial" pitchFamily="34" charset="0"/>
                <a:cs typeface="Arial" pitchFamily="34" charset="0"/>
              </a:rPr>
              <a:t>Supply</a:t>
            </a:r>
            <a:r>
              <a:rPr lang="pt-BR" sz="3600" b="1" spc="-150" dirty="0">
                <a:latin typeface="Arial" pitchFamily="34" charset="0"/>
                <a:cs typeface="Arial" pitchFamily="34" charset="0"/>
              </a:rPr>
              <a:t> </a:t>
            </a:r>
            <a:r>
              <a:rPr lang="pt-BR" sz="3600" b="1" spc="-150" dirty="0" err="1">
                <a:latin typeface="Arial" pitchFamily="34" charset="0"/>
                <a:cs typeface="Arial" pitchFamily="34" charset="0"/>
              </a:rPr>
              <a:t>chain</a:t>
            </a:r>
            <a:endParaRPr lang="pt-BR" sz="3600" b="1" spc="-150" dirty="0">
              <a:latin typeface="Arial" pitchFamily="34" charset="0"/>
              <a:cs typeface="Arial" pitchFamily="34" charset="0"/>
            </a:endParaRPr>
          </a:p>
        </p:txBody>
      </p:sp>
      <p:pic>
        <p:nvPicPr>
          <p:cNvPr id="1026" name="Picture 2" descr="Resultado de imagem para cadeia de suprimen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346" y="2636912"/>
            <a:ext cx="7353300" cy="2466975"/>
          </a:xfrm>
          <a:prstGeom prst="rect">
            <a:avLst/>
          </a:prstGeom>
          <a:noFill/>
          <a:extLst>
            <a:ext uri="{909E8E84-426E-40DD-AFC4-6F175D3DCCD1}">
              <a14:hiddenFill xmlns:a14="http://schemas.microsoft.com/office/drawing/2010/main">
                <a:solidFill>
                  <a:srgbClr val="FFFFFF"/>
                </a:solidFill>
              </a14:hiddenFill>
            </a:ext>
          </a:extLst>
        </p:spPr>
      </p:pic>
      <p:sp>
        <p:nvSpPr>
          <p:cNvPr id="2" name="Seta em curva para a esquerda 1"/>
          <p:cNvSpPr/>
          <p:nvPr/>
        </p:nvSpPr>
        <p:spPr>
          <a:xfrm>
            <a:off x="6516216" y="1772816"/>
            <a:ext cx="2376264" cy="4752528"/>
          </a:xfrm>
          <a:prstGeom prst="curvedLeftArrow">
            <a:avLst/>
          </a:prstGeom>
          <a:solidFill>
            <a:srgbClr val="2BD30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5" name="Seta em curva para a esquerda 14"/>
          <p:cNvSpPr/>
          <p:nvPr/>
        </p:nvSpPr>
        <p:spPr>
          <a:xfrm flipH="1">
            <a:off x="284323" y="1628800"/>
            <a:ext cx="2132620" cy="4752528"/>
          </a:xfrm>
          <a:prstGeom prst="curvedLeftArrow">
            <a:avLst/>
          </a:prstGeom>
          <a:solidFill>
            <a:srgbClr val="2BD30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Tree>
    <p:extLst>
      <p:ext uri="{BB962C8B-B14F-4D97-AF65-F5344CB8AC3E}">
        <p14:creationId xmlns:p14="http://schemas.microsoft.com/office/powerpoint/2010/main" val="555717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755576" y="5456090"/>
            <a:ext cx="7488832" cy="1569660"/>
          </a:xfrm>
          <a:prstGeom prst="rect">
            <a:avLst/>
          </a:prstGeom>
          <a:noFill/>
        </p:spPr>
        <p:txBody>
          <a:bodyPr wrap="square" rtlCol="0">
            <a:spAutoFit/>
          </a:bodyPr>
          <a:lstStyle/>
          <a:p>
            <a:pPr algn="ctr"/>
            <a:r>
              <a:rPr lang="pt-BR" sz="3200" b="1" spc="-150">
                <a:solidFill>
                  <a:schemeClr val="bg1"/>
                </a:solidFill>
                <a:latin typeface="Arial" pitchFamily="34" charset="0"/>
                <a:cs typeface="Arial" pitchFamily="34" charset="0"/>
              </a:rPr>
              <a:t>www.rodrigorodriguessc.wixsite.com/gestao</a:t>
            </a:r>
            <a:endParaRPr lang="pt-BR" sz="3200" b="1" spc="-150" dirty="0">
              <a:solidFill>
                <a:schemeClr val="bg1"/>
              </a:solidFill>
              <a:latin typeface="Arial" pitchFamily="34" charset="0"/>
              <a:cs typeface="Arial" pitchFamily="34" charset="0"/>
            </a:endParaRPr>
          </a:p>
          <a:p>
            <a:pPr algn="ctr"/>
            <a:r>
              <a:rPr lang="pt-BR" sz="3200" b="1" spc="-150" dirty="0">
                <a:solidFill>
                  <a:schemeClr val="bg1"/>
                </a:solidFill>
                <a:latin typeface="Arial" pitchFamily="34" charset="0"/>
                <a:cs typeface="Arial" pitchFamily="34" charset="0"/>
              </a:rPr>
              <a:t>rodrigorodriguessc@gmail.com</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187" t="7789" r="7588" b="11232"/>
          <a:stretch/>
        </p:blipFill>
        <p:spPr bwMode="auto">
          <a:xfrm>
            <a:off x="384414" y="620688"/>
            <a:ext cx="8231156" cy="4397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8152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323528" y="394590"/>
            <a:ext cx="8532440" cy="646331"/>
          </a:xfrm>
          <a:prstGeom prst="rect">
            <a:avLst/>
          </a:prstGeom>
          <a:noFill/>
        </p:spPr>
        <p:txBody>
          <a:bodyPr wrap="square" rtlCol="0">
            <a:spAutoFit/>
          </a:bodyPr>
          <a:lstStyle/>
          <a:p>
            <a:r>
              <a:rPr lang="pt-BR" sz="3600" b="1" spc="-150" dirty="0">
                <a:latin typeface="Arial" pitchFamily="34" charset="0"/>
                <a:cs typeface="Arial" pitchFamily="34" charset="0"/>
              </a:rPr>
              <a:t>Logística em todo processo de produção</a:t>
            </a:r>
          </a:p>
        </p:txBody>
      </p:sp>
      <p:pic>
        <p:nvPicPr>
          <p:cNvPr id="3074" name="Picture 2" descr="Resultado de imagem para láp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4771" y="1772816"/>
            <a:ext cx="4362450" cy="4362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313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1763688" y="402814"/>
            <a:ext cx="6048672" cy="646331"/>
          </a:xfrm>
          <a:prstGeom prst="rect">
            <a:avLst/>
          </a:prstGeom>
          <a:noFill/>
        </p:spPr>
        <p:txBody>
          <a:bodyPr wrap="square" rtlCol="0">
            <a:spAutoFit/>
          </a:bodyPr>
          <a:lstStyle/>
          <a:p>
            <a:r>
              <a:rPr lang="pt-BR" sz="3600" b="1" spc="-150" dirty="0">
                <a:latin typeface="Arial" pitchFamily="34" charset="0"/>
                <a:cs typeface="Arial" pitchFamily="34" charset="0"/>
              </a:rPr>
              <a:t>Logística e sustentabilidade</a:t>
            </a:r>
          </a:p>
        </p:txBody>
      </p:sp>
      <p:sp>
        <p:nvSpPr>
          <p:cNvPr id="2" name="Retângulo 1"/>
          <p:cNvSpPr/>
          <p:nvPr/>
        </p:nvSpPr>
        <p:spPr>
          <a:xfrm>
            <a:off x="539552" y="4869160"/>
            <a:ext cx="7992888" cy="1569660"/>
          </a:xfrm>
          <a:prstGeom prst="rect">
            <a:avLst/>
          </a:prstGeom>
        </p:spPr>
        <p:txBody>
          <a:bodyPr wrap="square">
            <a:spAutoFit/>
          </a:bodyPr>
          <a:lstStyle/>
          <a:p>
            <a:r>
              <a:rPr lang="pt-BR" sz="2400" b="1" dirty="0">
                <a:solidFill>
                  <a:schemeClr val="bg1"/>
                </a:solidFill>
              </a:rPr>
              <a:t>Logística e sustentabilidade</a:t>
            </a:r>
            <a:r>
              <a:rPr lang="pt-BR" sz="2400" dirty="0">
                <a:solidFill>
                  <a:schemeClr val="bg1"/>
                </a:solidFill>
              </a:rPr>
              <a:t> não se opõem. A </a:t>
            </a:r>
            <a:r>
              <a:rPr lang="pt-BR" sz="2400" b="1" dirty="0">
                <a:solidFill>
                  <a:schemeClr val="bg1"/>
                </a:solidFill>
              </a:rPr>
              <a:t>logística</a:t>
            </a:r>
            <a:r>
              <a:rPr lang="pt-BR" sz="2400" dirty="0">
                <a:solidFill>
                  <a:schemeClr val="bg1"/>
                </a:solidFill>
              </a:rPr>
              <a:t> não precisa ser destrutiva, ela pode contribuir para preservar e até melhorar o meio ambiente. Essa é a tendência das empresas modernas, principalmente das grandes corporações. </a:t>
            </a:r>
          </a:p>
        </p:txBody>
      </p:sp>
      <p:pic>
        <p:nvPicPr>
          <p:cNvPr id="1026" name="Picture 2" descr="Imagem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94345" y="1772816"/>
            <a:ext cx="5083302" cy="2857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444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1763688" y="402814"/>
            <a:ext cx="6048672" cy="646331"/>
          </a:xfrm>
          <a:prstGeom prst="rect">
            <a:avLst/>
          </a:prstGeom>
          <a:noFill/>
        </p:spPr>
        <p:txBody>
          <a:bodyPr wrap="square" rtlCol="0">
            <a:spAutoFit/>
          </a:bodyPr>
          <a:lstStyle/>
          <a:p>
            <a:r>
              <a:rPr lang="pt-BR" sz="3600" b="1" spc="-150" dirty="0">
                <a:latin typeface="Arial" pitchFamily="34" charset="0"/>
                <a:cs typeface="Arial" pitchFamily="34" charset="0"/>
              </a:rPr>
              <a:t>Logística e sustentabilidade</a:t>
            </a:r>
          </a:p>
        </p:txBody>
      </p:sp>
      <p:sp>
        <p:nvSpPr>
          <p:cNvPr id="2" name="Retângulo 1"/>
          <p:cNvSpPr/>
          <p:nvPr/>
        </p:nvSpPr>
        <p:spPr>
          <a:xfrm>
            <a:off x="683568" y="1628800"/>
            <a:ext cx="7992888" cy="4893647"/>
          </a:xfrm>
          <a:prstGeom prst="rect">
            <a:avLst/>
          </a:prstGeom>
        </p:spPr>
        <p:txBody>
          <a:bodyPr wrap="square">
            <a:spAutoFit/>
          </a:bodyPr>
          <a:lstStyle/>
          <a:p>
            <a:r>
              <a:rPr lang="pt-BR" sz="2400" b="1" dirty="0">
                <a:solidFill>
                  <a:schemeClr val="bg1"/>
                </a:solidFill>
              </a:rPr>
              <a:t>Vantagens:</a:t>
            </a:r>
          </a:p>
          <a:p>
            <a:pPr marL="342900" indent="-342900">
              <a:buFont typeface="Arial" pitchFamily="34" charset="0"/>
              <a:buChar char="•"/>
            </a:pPr>
            <a:r>
              <a:rPr lang="pt-BR" sz="2400" dirty="0">
                <a:solidFill>
                  <a:schemeClr val="bg1"/>
                </a:solidFill>
              </a:rPr>
              <a:t>Contribuição para o planeta (meio ambiente)</a:t>
            </a:r>
          </a:p>
          <a:p>
            <a:pPr marL="342900" indent="-342900">
              <a:buFont typeface="Arial" pitchFamily="34" charset="0"/>
              <a:buChar char="•"/>
            </a:pPr>
            <a:r>
              <a:rPr lang="pt-BR" sz="2400" dirty="0">
                <a:solidFill>
                  <a:schemeClr val="bg1"/>
                </a:solidFill>
              </a:rPr>
              <a:t>Cobranças de anseio social </a:t>
            </a:r>
          </a:p>
          <a:p>
            <a:pPr marL="342900" indent="-342900">
              <a:buFont typeface="Arial" pitchFamily="34" charset="0"/>
              <a:buChar char="•"/>
            </a:pPr>
            <a:r>
              <a:rPr lang="pt-BR" sz="2400" dirty="0">
                <a:solidFill>
                  <a:schemeClr val="bg1"/>
                </a:solidFill>
              </a:rPr>
              <a:t>Desenvolvimento sustentável (processos internos, independentes)</a:t>
            </a:r>
          </a:p>
          <a:p>
            <a:pPr marL="342900" indent="-342900">
              <a:buFont typeface="Arial" pitchFamily="34" charset="0"/>
              <a:buChar char="•"/>
            </a:pPr>
            <a:r>
              <a:rPr lang="pt-BR" sz="2400" dirty="0">
                <a:solidFill>
                  <a:schemeClr val="bg1"/>
                </a:solidFill>
              </a:rPr>
              <a:t>Empresas “bem vistas” pelos seus clientes (imagem)</a:t>
            </a:r>
          </a:p>
          <a:p>
            <a:pPr marL="342900" indent="-342900">
              <a:buFont typeface="Arial" pitchFamily="34" charset="0"/>
              <a:buChar char="•"/>
            </a:pPr>
            <a:r>
              <a:rPr lang="pt-BR" sz="2400" dirty="0">
                <a:solidFill>
                  <a:schemeClr val="bg1"/>
                </a:solidFill>
              </a:rPr>
              <a:t>Mantem filosofia consciente de trabalho com trabalhadores, fornecedores e parceiros.</a:t>
            </a:r>
          </a:p>
          <a:p>
            <a:pPr marL="342900" indent="-342900">
              <a:buFont typeface="Arial" pitchFamily="34" charset="0"/>
              <a:buChar char="•"/>
            </a:pPr>
            <a:r>
              <a:rPr lang="pt-BR" sz="2400" dirty="0">
                <a:solidFill>
                  <a:schemeClr val="bg1"/>
                </a:solidFill>
              </a:rPr>
              <a:t>Atende as demandas do mercado  atual (geração) sem comprometer gerações futuras</a:t>
            </a:r>
          </a:p>
          <a:p>
            <a:pPr marL="342900" indent="-342900">
              <a:buFont typeface="Arial" pitchFamily="34" charset="0"/>
              <a:buChar char="•"/>
            </a:pPr>
            <a:r>
              <a:rPr lang="pt-BR" sz="2400" dirty="0">
                <a:solidFill>
                  <a:schemeClr val="bg1"/>
                </a:solidFill>
              </a:rPr>
              <a:t>Vantagens no pagamento de impostos</a:t>
            </a:r>
          </a:p>
          <a:p>
            <a:pPr marL="342900" indent="-342900">
              <a:buFont typeface="Arial" pitchFamily="34" charset="0"/>
              <a:buChar char="•"/>
            </a:pPr>
            <a:r>
              <a:rPr lang="pt-BR" sz="2400" dirty="0">
                <a:solidFill>
                  <a:schemeClr val="bg1"/>
                </a:solidFill>
              </a:rPr>
              <a:t>Pode haver redução de custos (produto final)</a:t>
            </a:r>
          </a:p>
          <a:p>
            <a:endParaRPr lang="pt-BR" sz="2400" dirty="0">
              <a:solidFill>
                <a:schemeClr val="bg1"/>
              </a:solidFill>
            </a:endParaRPr>
          </a:p>
        </p:txBody>
      </p:sp>
    </p:spTree>
    <p:extLst>
      <p:ext uri="{BB962C8B-B14F-4D97-AF65-F5344CB8AC3E}">
        <p14:creationId xmlns:p14="http://schemas.microsoft.com/office/powerpoint/2010/main" val="571052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2123728" y="432141"/>
            <a:ext cx="5688632" cy="646331"/>
          </a:xfrm>
          <a:prstGeom prst="rect">
            <a:avLst/>
          </a:prstGeom>
          <a:noFill/>
        </p:spPr>
        <p:txBody>
          <a:bodyPr wrap="square" rtlCol="0">
            <a:spAutoFit/>
          </a:bodyPr>
          <a:lstStyle/>
          <a:p>
            <a:r>
              <a:rPr lang="pt-BR" sz="3600" b="1" spc="-150" dirty="0">
                <a:latin typeface="Arial" pitchFamily="34" charset="0"/>
                <a:cs typeface="Arial" pitchFamily="34" charset="0"/>
              </a:rPr>
              <a:t>TRIPLE BOTTON LINE</a:t>
            </a:r>
          </a:p>
        </p:txBody>
      </p:sp>
      <p:pic>
        <p:nvPicPr>
          <p:cNvPr id="2050" name="Picture 2" descr="Resultado de imagem para tripé da sustentabilida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408" y="1412776"/>
            <a:ext cx="7877175" cy="527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1051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3059832" y="393504"/>
            <a:ext cx="3960440" cy="646331"/>
          </a:xfrm>
          <a:prstGeom prst="rect">
            <a:avLst/>
          </a:prstGeom>
          <a:noFill/>
        </p:spPr>
        <p:txBody>
          <a:bodyPr wrap="square" rtlCol="0">
            <a:spAutoFit/>
          </a:bodyPr>
          <a:lstStyle/>
          <a:p>
            <a:r>
              <a:rPr lang="pt-BR" sz="3600" b="1" spc="-150" dirty="0">
                <a:latin typeface="Arial" pitchFamily="34" charset="0"/>
                <a:cs typeface="Arial" pitchFamily="34" charset="0"/>
              </a:rPr>
              <a:t>Logística Reversa</a:t>
            </a:r>
          </a:p>
        </p:txBody>
      </p:sp>
      <p:pic>
        <p:nvPicPr>
          <p:cNvPr id="4098" name="Picture 2" descr="Resultado de imagem para logistica rever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988840"/>
            <a:ext cx="7056784" cy="4380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486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467544" y="404664"/>
            <a:ext cx="7704856" cy="1754326"/>
          </a:xfrm>
          <a:prstGeom prst="rect">
            <a:avLst/>
          </a:prstGeom>
        </p:spPr>
        <p:txBody>
          <a:bodyPr wrap="square">
            <a:spAutoFit/>
          </a:bodyPr>
          <a:lstStyle/>
          <a:p>
            <a:r>
              <a:rPr lang="pt-BR" b="1" dirty="0">
                <a:solidFill>
                  <a:srgbClr val="FFFF00"/>
                </a:solidFill>
              </a:rPr>
              <a:t>Adesão ao consumo consciente cresce entre brasileiros, diz pesquisa</a:t>
            </a:r>
          </a:p>
          <a:p>
            <a:r>
              <a:rPr lang="pt-BR" dirty="0">
                <a:solidFill>
                  <a:schemeClr val="bg1"/>
                </a:solidFill>
              </a:rPr>
              <a:t>Práticas sustentáveis foram incorporadas por 38% dos entrevistados em 2018, ante 32% em 2012.</a:t>
            </a:r>
          </a:p>
          <a:p>
            <a:r>
              <a:rPr lang="pt-BR" dirty="0">
                <a:solidFill>
                  <a:schemeClr val="bg1"/>
                </a:solidFill>
              </a:rPr>
              <a:t>O quadro foi capturado pela pesquisa Instituto AKATU em São Paulo:</a:t>
            </a:r>
          </a:p>
          <a:p>
            <a:r>
              <a:rPr lang="pt-BR" dirty="0">
                <a:solidFill>
                  <a:schemeClr val="bg1"/>
                </a:solidFill>
              </a:rPr>
              <a:t>1090 pessoas entrevistadas de todas as classes sociais de 12 capitais e regiões metropolitanas.</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163" t="30072" r="31555" b="4892"/>
          <a:stretch/>
        </p:blipFill>
        <p:spPr bwMode="auto">
          <a:xfrm>
            <a:off x="2411761" y="1988840"/>
            <a:ext cx="6076244" cy="4699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37834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065" t="12319" r="30537" b="7609"/>
          <a:stretch/>
        </p:blipFill>
        <p:spPr bwMode="auto">
          <a:xfrm>
            <a:off x="1403648" y="332656"/>
            <a:ext cx="6427305" cy="5857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15829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167" t="25543" r="28398" b="26812"/>
          <a:stretch/>
        </p:blipFill>
        <p:spPr bwMode="auto">
          <a:xfrm>
            <a:off x="827584" y="1412776"/>
            <a:ext cx="7521946" cy="3917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37814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9F9E5DD4-68BE-48ED-A3CB-B5A3B2771EE7}"/>
              </a:ext>
            </a:extLst>
          </p:cNvPr>
          <p:cNvSpPr txBox="1"/>
          <p:nvPr/>
        </p:nvSpPr>
        <p:spPr>
          <a:xfrm>
            <a:off x="119270" y="1661190"/>
            <a:ext cx="8737297" cy="4247317"/>
          </a:xfrm>
          <a:prstGeom prst="rect">
            <a:avLst/>
          </a:prstGeom>
          <a:noFill/>
        </p:spPr>
        <p:txBody>
          <a:bodyPr wrap="square">
            <a:spAutoFit/>
          </a:bodyPr>
          <a:lstStyle/>
          <a:p>
            <a:pPr algn="l"/>
            <a:r>
              <a:rPr lang="pt-BR" b="1" dirty="0">
                <a:solidFill>
                  <a:srgbClr val="0070C0"/>
                </a:solidFill>
                <a:latin typeface="Univers57Condense"/>
              </a:rPr>
              <a:t>Nossa História e Tradição na Reciclagem de Resíduos Eletrônicos</a:t>
            </a:r>
          </a:p>
          <a:p>
            <a:pPr algn="l"/>
            <a:r>
              <a:rPr lang="pt-BR" dirty="0">
                <a:solidFill>
                  <a:srgbClr val="444444"/>
                </a:solidFill>
                <a:latin typeface="Arial" panose="020B0604020202020204" pitchFamily="34" charset="0"/>
              </a:rPr>
              <a:t>A Motorola foi a pioneira no Brasil na coleta de resíduos eletrônicos. </a:t>
            </a:r>
          </a:p>
          <a:p>
            <a:pPr algn="l"/>
            <a:r>
              <a:rPr lang="pt-BR" dirty="0">
                <a:solidFill>
                  <a:srgbClr val="444444"/>
                </a:solidFill>
                <a:latin typeface="Arial" panose="020B0604020202020204" pitchFamily="34" charset="0"/>
              </a:rPr>
              <a:t>Nosso </a:t>
            </a:r>
            <a:r>
              <a:rPr lang="pt-BR" dirty="0">
                <a:solidFill>
                  <a:srgbClr val="0070C0"/>
                </a:solidFill>
                <a:latin typeface="Arial" panose="020B0604020202020204" pitchFamily="34" charset="0"/>
              </a:rPr>
              <a:t>programa iniciou-se em 1997</a:t>
            </a:r>
            <a:r>
              <a:rPr lang="pt-BR" dirty="0">
                <a:solidFill>
                  <a:srgbClr val="444444"/>
                </a:solidFill>
                <a:latin typeface="Arial" panose="020B0604020202020204" pitchFamily="34" charset="0"/>
              </a:rPr>
              <a:t>, antes da primeira legislação brasileira que estabelecia a coleta de resíduos eletrônicos, por isso conseguimos reciclar dezenas de toneladas de baterias e resíduos eletrônicos os quais foram enviados para reciclagem ambientalmente correta em países que possuem expertise na reciclagem deste resíduo.</a:t>
            </a:r>
          </a:p>
          <a:p>
            <a:pPr algn="l"/>
            <a:endParaRPr lang="pt-BR" dirty="0">
              <a:solidFill>
                <a:srgbClr val="444444"/>
              </a:solidFill>
              <a:latin typeface="Arial" panose="020B0604020202020204" pitchFamily="34" charset="0"/>
            </a:endParaRPr>
          </a:p>
          <a:p>
            <a:pPr algn="l"/>
            <a:r>
              <a:rPr lang="pt-BR" dirty="0">
                <a:solidFill>
                  <a:srgbClr val="444444"/>
                </a:solidFill>
                <a:latin typeface="Arial" panose="020B0604020202020204" pitchFamily="34" charset="0"/>
              </a:rPr>
              <a:t>Na constante busca da sustentabilidade a Motorola </a:t>
            </a:r>
            <a:r>
              <a:rPr lang="pt-BR" dirty="0" err="1">
                <a:solidFill>
                  <a:srgbClr val="444444"/>
                </a:solidFill>
                <a:latin typeface="Arial" panose="020B0604020202020204" pitchFamily="34" charset="0"/>
              </a:rPr>
              <a:t>Solutions</a:t>
            </a:r>
            <a:r>
              <a:rPr lang="pt-BR" dirty="0">
                <a:solidFill>
                  <a:srgbClr val="444444"/>
                </a:solidFill>
                <a:latin typeface="Arial" panose="020B0604020202020204" pitchFamily="34" charset="0"/>
              </a:rPr>
              <a:t> atualmente, além do nosso programa de coleta de resíduos eletrônicos, produz equipamentos e </a:t>
            </a:r>
            <a:r>
              <a:rPr lang="pt-BR" dirty="0">
                <a:solidFill>
                  <a:srgbClr val="0070C0"/>
                </a:solidFill>
                <a:latin typeface="Arial" panose="020B0604020202020204" pitchFamily="34" charset="0"/>
              </a:rPr>
              <a:t>acessórios isentos de metais pesados</a:t>
            </a:r>
            <a:r>
              <a:rPr lang="pt-BR" dirty="0">
                <a:solidFill>
                  <a:srgbClr val="444444"/>
                </a:solidFill>
                <a:latin typeface="Arial" panose="020B0604020202020204" pitchFamily="34" charset="0"/>
              </a:rPr>
              <a:t>, tais como: mercúrio, cádmio, chumbo e cromo </a:t>
            </a:r>
            <a:r>
              <a:rPr lang="pt-BR" dirty="0" err="1">
                <a:solidFill>
                  <a:srgbClr val="444444"/>
                </a:solidFill>
                <a:latin typeface="Arial" panose="020B0604020202020204" pitchFamily="34" charset="0"/>
              </a:rPr>
              <a:t>hexavalente</a:t>
            </a:r>
            <a:r>
              <a:rPr lang="pt-BR" dirty="0">
                <a:solidFill>
                  <a:srgbClr val="444444"/>
                </a:solidFill>
                <a:latin typeface="Arial" panose="020B0604020202020204" pitchFamily="34" charset="0"/>
              </a:rPr>
              <a:t>, garantindo que aqui no Brasil, os produtos que comercializamos tenham a </a:t>
            </a:r>
            <a:r>
              <a:rPr lang="pt-BR" dirty="0">
                <a:solidFill>
                  <a:srgbClr val="0070C0"/>
                </a:solidFill>
                <a:latin typeface="Arial" panose="020B0604020202020204" pitchFamily="34" charset="0"/>
              </a:rPr>
              <a:t>tecnologia ambiental baseada nas mais rigorosas legislações globais. </a:t>
            </a:r>
            <a:r>
              <a:rPr lang="pt-BR" dirty="0">
                <a:solidFill>
                  <a:srgbClr val="444444"/>
                </a:solidFill>
                <a:latin typeface="Arial" panose="020B0604020202020204" pitchFamily="34" charset="0"/>
              </a:rPr>
              <a:t>Assim trabalhamos continuamente para que nossos produtos causem </a:t>
            </a:r>
            <a:r>
              <a:rPr lang="pt-BR" dirty="0">
                <a:solidFill>
                  <a:srgbClr val="0070C0"/>
                </a:solidFill>
                <a:latin typeface="Arial" panose="020B0604020202020204" pitchFamily="34" charset="0"/>
              </a:rPr>
              <a:t>menor impacto ao meio ambiente.</a:t>
            </a:r>
          </a:p>
        </p:txBody>
      </p:sp>
      <p:pic>
        <p:nvPicPr>
          <p:cNvPr id="1026" name="Picture 2">
            <a:extLst>
              <a:ext uri="{FF2B5EF4-FFF2-40B4-BE49-F238E27FC236}">
                <a16:creationId xmlns:a16="http://schemas.microsoft.com/office/drawing/2014/main" id="{4BDF0ADC-D379-4E6F-BDF9-19A1CFA5ECB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83363" y="972577"/>
            <a:ext cx="1373204" cy="1032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68437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0957365A-A5E3-434A-83B0-416ACF60C26E}"/>
              </a:ext>
            </a:extLst>
          </p:cNvPr>
          <p:cNvSpPr txBox="1"/>
          <p:nvPr/>
        </p:nvSpPr>
        <p:spPr>
          <a:xfrm>
            <a:off x="208721" y="2116064"/>
            <a:ext cx="7583558" cy="2862322"/>
          </a:xfrm>
          <a:prstGeom prst="rect">
            <a:avLst/>
          </a:prstGeom>
          <a:noFill/>
        </p:spPr>
        <p:txBody>
          <a:bodyPr wrap="square">
            <a:spAutoFit/>
          </a:bodyPr>
          <a:lstStyle/>
          <a:p>
            <a:pPr algn="l"/>
            <a:r>
              <a:rPr lang="pt-BR" b="1" dirty="0">
                <a:solidFill>
                  <a:srgbClr val="0070C0"/>
                </a:solidFill>
                <a:latin typeface="Arial" panose="020B0604020202020204" pitchFamily="34" charset="0"/>
              </a:rPr>
              <a:t>Gerenciamento Dos Resíduos Eletrônicos Coletados</a:t>
            </a:r>
            <a:endParaRPr lang="pt-BR" dirty="0">
              <a:solidFill>
                <a:srgbClr val="0070C0"/>
              </a:solidFill>
              <a:latin typeface="Arial" panose="020B0604020202020204" pitchFamily="34" charset="0"/>
            </a:endParaRPr>
          </a:p>
          <a:p>
            <a:pPr algn="l"/>
            <a:r>
              <a:rPr lang="pt-BR" dirty="0">
                <a:solidFill>
                  <a:srgbClr val="444444"/>
                </a:solidFill>
                <a:latin typeface="Arial" panose="020B0604020202020204" pitchFamily="34" charset="0"/>
              </a:rPr>
              <a:t>Mantemos contratos com </a:t>
            </a:r>
            <a:r>
              <a:rPr lang="pt-BR" dirty="0">
                <a:solidFill>
                  <a:srgbClr val="0070C0"/>
                </a:solidFill>
                <a:latin typeface="Arial" panose="020B0604020202020204" pitchFamily="34" charset="0"/>
              </a:rPr>
              <a:t>empresas especializadas em processar todos os equipamentos </a:t>
            </a:r>
            <a:r>
              <a:rPr lang="pt-BR" dirty="0">
                <a:solidFill>
                  <a:srgbClr val="444444"/>
                </a:solidFill>
                <a:latin typeface="Arial" panose="020B0604020202020204" pitchFamily="34" charset="0"/>
              </a:rPr>
              <a:t>e produtos eletrônicos recebidos no programa Motorola </a:t>
            </a:r>
            <a:r>
              <a:rPr lang="pt-BR" dirty="0" err="1">
                <a:solidFill>
                  <a:srgbClr val="444444"/>
                </a:solidFill>
                <a:latin typeface="Arial" panose="020B0604020202020204" pitchFamily="34" charset="0"/>
              </a:rPr>
              <a:t>Solutions</a:t>
            </a:r>
            <a:r>
              <a:rPr lang="pt-BR" dirty="0">
                <a:solidFill>
                  <a:srgbClr val="444444"/>
                </a:solidFill>
                <a:latin typeface="Arial" panose="020B0604020202020204" pitchFamily="34" charset="0"/>
              </a:rPr>
              <a:t> de coleta de Resíduos Eletrônicos. Em todo ciclo dos nossos produtos, desde a fabricação até a disposição final, aplicamos a regra dos </a:t>
            </a:r>
            <a:r>
              <a:rPr lang="pt-BR" dirty="0">
                <a:solidFill>
                  <a:srgbClr val="0070C0"/>
                </a:solidFill>
                <a:latin typeface="Arial" panose="020B0604020202020204" pitchFamily="34" charset="0"/>
              </a:rPr>
              <a:t>3R’s (Reduzir, Reutilizar e Reciclar); </a:t>
            </a:r>
            <a:r>
              <a:rPr lang="pt-BR" dirty="0">
                <a:solidFill>
                  <a:srgbClr val="444444"/>
                </a:solidFill>
                <a:latin typeface="Arial" panose="020B0604020202020204" pitchFamily="34" charset="0"/>
              </a:rPr>
              <a:t>portanto, nos resíduos eletrônicos coletados pela Motorola </a:t>
            </a:r>
            <a:r>
              <a:rPr lang="pt-BR" dirty="0" err="1">
                <a:solidFill>
                  <a:srgbClr val="444444"/>
                </a:solidFill>
                <a:latin typeface="Arial" panose="020B0604020202020204" pitchFamily="34" charset="0"/>
              </a:rPr>
              <a:t>Solutions</a:t>
            </a:r>
            <a:r>
              <a:rPr lang="pt-BR" dirty="0">
                <a:solidFill>
                  <a:srgbClr val="444444"/>
                </a:solidFill>
                <a:latin typeface="Arial" panose="020B0604020202020204" pitchFamily="34" charset="0"/>
              </a:rPr>
              <a:t> são reutilizados peças (metais) e materiais (plásticos), reciclados (placa de circuito eletrônico) e, como último recurso, o material restante do processo terá sua disposição final de forma ambientalmente segura e responsável.</a:t>
            </a:r>
          </a:p>
        </p:txBody>
      </p:sp>
      <p:pic>
        <p:nvPicPr>
          <p:cNvPr id="6" name="Picture 2">
            <a:extLst>
              <a:ext uri="{FF2B5EF4-FFF2-40B4-BE49-F238E27FC236}">
                <a16:creationId xmlns:a16="http://schemas.microsoft.com/office/drawing/2014/main" id="{CC4B7DB6-22CE-4CE1-B389-468618ED83F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83363" y="972577"/>
            <a:ext cx="1373204" cy="1032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1415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2267744" y="382282"/>
            <a:ext cx="5328592" cy="646331"/>
          </a:xfrm>
          <a:prstGeom prst="rect">
            <a:avLst/>
          </a:prstGeom>
          <a:noFill/>
        </p:spPr>
        <p:txBody>
          <a:bodyPr wrap="square" rtlCol="0">
            <a:spAutoFit/>
          </a:bodyPr>
          <a:lstStyle/>
          <a:p>
            <a:r>
              <a:rPr lang="pt-BR" sz="3600" b="1" spc="-150" dirty="0">
                <a:latin typeface="Arial" pitchFamily="34" charset="0"/>
                <a:cs typeface="Arial" pitchFamily="34" charset="0"/>
              </a:rPr>
              <a:t>RODRIGO RODRIGUES</a:t>
            </a:r>
          </a:p>
        </p:txBody>
      </p:sp>
      <p:sp>
        <p:nvSpPr>
          <p:cNvPr id="10" name="CaixaDeTexto 9"/>
          <p:cNvSpPr txBox="1"/>
          <p:nvPr/>
        </p:nvSpPr>
        <p:spPr>
          <a:xfrm>
            <a:off x="588080" y="1844824"/>
            <a:ext cx="8224465" cy="2123658"/>
          </a:xfrm>
          <a:prstGeom prst="rect">
            <a:avLst/>
          </a:prstGeom>
          <a:noFill/>
        </p:spPr>
        <p:txBody>
          <a:bodyPr wrap="square" rtlCol="0">
            <a:spAutoFit/>
          </a:bodyPr>
          <a:lstStyle/>
          <a:p>
            <a:r>
              <a:rPr lang="pt-BR" sz="2200" b="1" spc="-150" dirty="0">
                <a:solidFill>
                  <a:srgbClr val="FFFF00"/>
                </a:solidFill>
                <a:latin typeface="Arial" pitchFamily="34" charset="0"/>
                <a:cs typeface="Arial" pitchFamily="34" charset="0"/>
              </a:rPr>
              <a:t>Professor e consultor</a:t>
            </a:r>
          </a:p>
          <a:p>
            <a:endParaRPr lang="pt-BR" sz="2200" b="1" spc="-150" dirty="0">
              <a:solidFill>
                <a:srgbClr val="FFFF00"/>
              </a:solidFill>
              <a:latin typeface="Arial" pitchFamily="34" charset="0"/>
              <a:cs typeface="Arial" pitchFamily="34" charset="0"/>
            </a:endParaRPr>
          </a:p>
          <a:p>
            <a:r>
              <a:rPr lang="pt-BR" sz="2200" b="1" spc="-150" dirty="0">
                <a:solidFill>
                  <a:srgbClr val="FFFF00"/>
                </a:solidFill>
                <a:latin typeface="Arial" pitchFamily="34" charset="0"/>
                <a:cs typeface="Arial" pitchFamily="34" charset="0"/>
              </a:rPr>
              <a:t>Formação Acadêmica:</a:t>
            </a:r>
          </a:p>
          <a:p>
            <a:pPr marL="457200" indent="-457200">
              <a:buFont typeface="Wingdings" pitchFamily="2" charset="2"/>
              <a:buChar char="q"/>
            </a:pPr>
            <a:r>
              <a:rPr lang="pt-BR" sz="2200" spc="-150" dirty="0">
                <a:solidFill>
                  <a:schemeClr val="bg1"/>
                </a:solidFill>
                <a:latin typeface="Arial" pitchFamily="34" charset="0"/>
                <a:cs typeface="Arial" pitchFamily="34" charset="0"/>
              </a:rPr>
              <a:t>Pós Graduação em Gestão Empresarial</a:t>
            </a:r>
          </a:p>
          <a:p>
            <a:pPr marL="457200" indent="-457200">
              <a:buFont typeface="Wingdings" pitchFamily="2" charset="2"/>
              <a:buChar char="q"/>
            </a:pPr>
            <a:r>
              <a:rPr lang="pt-BR" sz="2200" spc="-150" dirty="0">
                <a:solidFill>
                  <a:schemeClr val="bg1"/>
                </a:solidFill>
                <a:latin typeface="Arial" pitchFamily="34" charset="0"/>
                <a:cs typeface="Arial" pitchFamily="34" charset="0"/>
              </a:rPr>
              <a:t>Graduação em Propaganda e Marketing</a:t>
            </a:r>
          </a:p>
          <a:p>
            <a:endParaRPr lang="pt-BR" sz="2200" spc="-15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842306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41F4C47B-C6B6-4B08-BB7D-76F7483F9E95}"/>
              </a:ext>
            </a:extLst>
          </p:cNvPr>
          <p:cNvSpPr txBox="1"/>
          <p:nvPr/>
        </p:nvSpPr>
        <p:spPr>
          <a:xfrm>
            <a:off x="238539" y="2015160"/>
            <a:ext cx="8666922" cy="3323987"/>
          </a:xfrm>
          <a:prstGeom prst="rect">
            <a:avLst/>
          </a:prstGeom>
          <a:noFill/>
        </p:spPr>
        <p:txBody>
          <a:bodyPr wrap="square">
            <a:spAutoFit/>
          </a:bodyPr>
          <a:lstStyle/>
          <a:p>
            <a:pPr algn="l"/>
            <a:r>
              <a:rPr lang="pt-BR" sz="1500" b="1" dirty="0">
                <a:solidFill>
                  <a:srgbClr val="0070C0"/>
                </a:solidFill>
                <a:latin typeface="Arial" panose="020B0604020202020204" pitchFamily="34" charset="0"/>
              </a:rPr>
              <a:t>Veja Como É Fácil Reciclar Os Resíduos e Embalagens da Motorola </a:t>
            </a:r>
            <a:r>
              <a:rPr lang="pt-BR" sz="1500" b="1" dirty="0" err="1">
                <a:solidFill>
                  <a:srgbClr val="0070C0"/>
                </a:solidFill>
                <a:latin typeface="Arial" panose="020B0604020202020204" pitchFamily="34" charset="0"/>
              </a:rPr>
              <a:t>Solutions</a:t>
            </a:r>
            <a:endParaRPr lang="pt-BR" sz="1500" dirty="0">
              <a:solidFill>
                <a:srgbClr val="0070C0"/>
              </a:solidFill>
              <a:latin typeface="Arial" panose="020B0604020202020204" pitchFamily="34" charset="0"/>
            </a:endParaRPr>
          </a:p>
          <a:p>
            <a:pPr algn="l"/>
            <a:r>
              <a:rPr lang="pt-BR" sz="1500" dirty="0">
                <a:solidFill>
                  <a:srgbClr val="444444"/>
                </a:solidFill>
                <a:latin typeface="Arial" panose="020B0604020202020204" pitchFamily="34" charset="0"/>
              </a:rPr>
              <a:t>1. Você deve encaminhá-los para um de nossos centros de </a:t>
            </a:r>
            <a:r>
              <a:rPr lang="pt-BR" sz="1500" dirty="0">
                <a:solidFill>
                  <a:srgbClr val="0070C0"/>
                </a:solidFill>
                <a:latin typeface="Arial" panose="020B0604020202020204" pitchFamily="34" charset="0"/>
              </a:rPr>
              <a:t>Serviços Autorizados Motorola </a:t>
            </a:r>
            <a:r>
              <a:rPr lang="pt-BR" sz="1500" dirty="0" err="1">
                <a:solidFill>
                  <a:srgbClr val="0070C0"/>
                </a:solidFill>
                <a:latin typeface="Arial" panose="020B0604020202020204" pitchFamily="34" charset="0"/>
              </a:rPr>
              <a:t>Solutions</a:t>
            </a:r>
            <a:r>
              <a:rPr lang="pt-BR" sz="1500" dirty="0">
                <a:solidFill>
                  <a:srgbClr val="0070C0"/>
                </a:solidFill>
                <a:latin typeface="Arial" panose="020B0604020202020204" pitchFamily="34" charset="0"/>
              </a:rPr>
              <a:t> </a:t>
            </a:r>
            <a:r>
              <a:rPr lang="pt-BR" sz="1500" dirty="0">
                <a:solidFill>
                  <a:srgbClr val="444444"/>
                </a:solidFill>
                <a:latin typeface="Arial" panose="020B0604020202020204" pitchFamily="34" charset="0"/>
              </a:rPr>
              <a:t>(</a:t>
            </a:r>
            <a:r>
              <a:rPr lang="pt-BR" sz="1500" dirty="0" err="1">
                <a:solidFill>
                  <a:srgbClr val="444444"/>
                </a:solidFill>
                <a:latin typeface="Arial" panose="020B0604020202020204" pitchFamily="34" charset="0"/>
              </a:rPr>
              <a:t>SAM’s</a:t>
            </a:r>
            <a:r>
              <a:rPr lang="pt-BR" sz="1500" dirty="0">
                <a:solidFill>
                  <a:srgbClr val="444444"/>
                </a:solidFill>
                <a:latin typeface="Arial" panose="020B0604020202020204" pitchFamily="34" charset="0"/>
              </a:rPr>
              <a:t>) constante no arquivo abaixo. Pois descartando os equipamentos eletrônicos ou embalagens obsoletos ou exauridos em nossos </a:t>
            </a:r>
            <a:r>
              <a:rPr lang="pt-BR" sz="1500" dirty="0" err="1">
                <a:solidFill>
                  <a:srgbClr val="444444"/>
                </a:solidFill>
                <a:latin typeface="Arial" panose="020B0604020202020204" pitchFamily="34" charset="0"/>
              </a:rPr>
              <a:t>SAM’s</a:t>
            </a:r>
            <a:r>
              <a:rPr lang="pt-BR" sz="1500" dirty="0">
                <a:solidFill>
                  <a:srgbClr val="444444"/>
                </a:solidFill>
                <a:latin typeface="Arial" panose="020B0604020202020204" pitchFamily="34" charset="0"/>
              </a:rPr>
              <a:t>, você terá a certeza de que eles serão reciclados de forma segura.</a:t>
            </a:r>
          </a:p>
          <a:p>
            <a:pPr algn="l"/>
            <a:r>
              <a:rPr lang="pt-BR" sz="1500" dirty="0">
                <a:solidFill>
                  <a:srgbClr val="444444"/>
                </a:solidFill>
                <a:latin typeface="Arial" panose="020B0604020202020204" pitchFamily="34" charset="0"/>
              </a:rPr>
              <a:t>2. Você pode entrar em contato com nosso serviço telefônico gratuito 08000168272, onde você obterá informações sobre </a:t>
            </a:r>
            <a:r>
              <a:rPr lang="pt-BR" sz="1500" dirty="0">
                <a:solidFill>
                  <a:srgbClr val="0070C0"/>
                </a:solidFill>
                <a:latin typeface="Arial" panose="020B0604020202020204" pitchFamily="34" charset="0"/>
              </a:rPr>
              <a:t>nosso Programa de coleta de resíduos eletrônicos, poderá solicitar a abertura de um chamado de coleta e tirar suas dúvidas.</a:t>
            </a:r>
          </a:p>
          <a:p>
            <a:pPr algn="l"/>
            <a:r>
              <a:rPr lang="pt-BR" sz="1500" dirty="0">
                <a:solidFill>
                  <a:srgbClr val="444444"/>
                </a:solidFill>
                <a:latin typeface="Arial" panose="020B0604020202020204" pitchFamily="34" charset="0"/>
              </a:rPr>
              <a:t>3. Todo esse </a:t>
            </a:r>
            <a:r>
              <a:rPr lang="pt-BR" sz="1500" dirty="0">
                <a:solidFill>
                  <a:srgbClr val="0070C0"/>
                </a:solidFill>
                <a:latin typeface="Arial" panose="020B0604020202020204" pitchFamily="34" charset="0"/>
              </a:rPr>
              <a:t>serviço é gratuito </a:t>
            </a:r>
            <a:r>
              <a:rPr lang="pt-BR" sz="1500" dirty="0">
                <a:solidFill>
                  <a:srgbClr val="444444"/>
                </a:solidFill>
                <a:latin typeface="Arial" panose="020B0604020202020204" pitchFamily="34" charset="0"/>
              </a:rPr>
              <a:t>aos nossos clientes e recomendados que, no mínimo, você preencha um manifesto de resíduo para garantir que você ou sua empresa entregou o resíduo eletrônico no local correto conforme a legislação ambiental brasileira. Consulte o órgão ambiental de seu estado e solicite um modelo padrão de manifesto de transporte resíduo.</a:t>
            </a:r>
          </a:p>
          <a:p>
            <a:pPr algn="l"/>
            <a:r>
              <a:rPr lang="pt-BR" sz="1500" dirty="0">
                <a:solidFill>
                  <a:srgbClr val="444444"/>
                </a:solidFill>
                <a:latin typeface="Arial" panose="020B0604020202020204" pitchFamily="34" charset="0"/>
              </a:rPr>
              <a:t>4. Colocamos também a disposição de nossos clientes as </a:t>
            </a:r>
            <a:r>
              <a:rPr lang="pt-BR" sz="1500" b="1" dirty="0">
                <a:solidFill>
                  <a:srgbClr val="444444"/>
                </a:solidFill>
                <a:latin typeface="Arial" panose="020B0604020202020204" pitchFamily="34" charset="0"/>
              </a:rPr>
              <a:t>Ficha de Dados do Produto</a:t>
            </a:r>
            <a:r>
              <a:rPr lang="pt-BR" sz="1500" dirty="0">
                <a:solidFill>
                  <a:srgbClr val="444444"/>
                </a:solidFill>
                <a:latin typeface="Arial" panose="020B0604020202020204" pitchFamily="34" charset="0"/>
              </a:rPr>
              <a:t> dos diversos tipos de baterias para consulta e verificar as condições de transportes.</a:t>
            </a:r>
          </a:p>
        </p:txBody>
      </p:sp>
      <p:pic>
        <p:nvPicPr>
          <p:cNvPr id="6" name="Picture 2">
            <a:extLst>
              <a:ext uri="{FF2B5EF4-FFF2-40B4-BE49-F238E27FC236}">
                <a16:creationId xmlns:a16="http://schemas.microsoft.com/office/drawing/2014/main" id="{1D7FD1C0-5C3B-434F-846B-CD3514BD715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83363" y="972577"/>
            <a:ext cx="1373204" cy="1032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55316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Motorola">
            <a:extLst>
              <a:ext uri="{FF2B5EF4-FFF2-40B4-BE49-F238E27FC236}">
                <a16:creationId xmlns:a16="http://schemas.microsoft.com/office/drawing/2014/main" id="{3FE4293F-D4D7-4309-BB9E-AD313EF86F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8418" y="1063487"/>
            <a:ext cx="3846443" cy="2163624"/>
          </a:xfrm>
          <a:prstGeom prst="rect">
            <a:avLst/>
          </a:prstGeom>
          <a:noFill/>
          <a:extLst>
            <a:ext uri="{909E8E84-426E-40DD-AFC4-6F175D3DCCD1}">
              <a14:hiddenFill xmlns:a14="http://schemas.microsoft.com/office/drawing/2010/main">
                <a:solidFill>
                  <a:srgbClr val="FFFFFF"/>
                </a:solidFill>
              </a14:hiddenFill>
            </a:ext>
          </a:extLst>
        </p:spPr>
      </p:pic>
      <p:sp>
        <p:nvSpPr>
          <p:cNvPr id="6" name="CaixaDeTexto 5">
            <a:extLst>
              <a:ext uri="{FF2B5EF4-FFF2-40B4-BE49-F238E27FC236}">
                <a16:creationId xmlns:a16="http://schemas.microsoft.com/office/drawing/2014/main" id="{4735C02A-C802-4F00-BE1B-1D48A52231DF}"/>
              </a:ext>
            </a:extLst>
          </p:cNvPr>
          <p:cNvSpPr txBox="1"/>
          <p:nvPr/>
        </p:nvSpPr>
        <p:spPr>
          <a:xfrm>
            <a:off x="168965" y="3349487"/>
            <a:ext cx="8806070" cy="2862322"/>
          </a:xfrm>
          <a:prstGeom prst="rect">
            <a:avLst/>
          </a:prstGeom>
          <a:noFill/>
        </p:spPr>
        <p:txBody>
          <a:bodyPr wrap="square">
            <a:spAutoFit/>
          </a:bodyPr>
          <a:lstStyle/>
          <a:p>
            <a:pPr algn="l"/>
            <a:r>
              <a:rPr lang="pt-BR" sz="1500" b="1" dirty="0">
                <a:solidFill>
                  <a:srgbClr val="444444"/>
                </a:solidFill>
                <a:latin typeface="Helvetica" panose="020B0604020202020204" pitchFamily="34" charset="0"/>
              </a:rPr>
              <a:t>Motorola é membro da Green </a:t>
            </a:r>
            <a:r>
              <a:rPr lang="pt-BR" sz="1500" b="1" dirty="0" err="1">
                <a:solidFill>
                  <a:srgbClr val="444444"/>
                </a:solidFill>
                <a:latin typeface="Helvetica" panose="020B0604020202020204" pitchFamily="34" charset="0"/>
              </a:rPr>
              <a:t>Eletron</a:t>
            </a:r>
            <a:r>
              <a:rPr lang="pt-BR" sz="1500" b="1" dirty="0">
                <a:solidFill>
                  <a:srgbClr val="444444"/>
                </a:solidFill>
                <a:latin typeface="Helvetica" panose="020B0604020202020204" pitchFamily="34" charset="0"/>
              </a:rPr>
              <a:t>, entidade sem fins lucrativos para a logística reversa de aparelhos eletroeletrônicos, que promove o movimento de conscientização Eletrônico não É Lixo</a:t>
            </a:r>
          </a:p>
          <a:p>
            <a:pPr algn="l"/>
            <a:endParaRPr lang="pt-BR" sz="1500" b="1" dirty="0">
              <a:solidFill>
                <a:srgbClr val="444444"/>
              </a:solidFill>
              <a:latin typeface="Helvetica" panose="020B0604020202020204" pitchFamily="34" charset="0"/>
            </a:endParaRPr>
          </a:p>
          <a:p>
            <a:pPr algn="l"/>
            <a:r>
              <a:rPr lang="pt-BR" sz="1500" dirty="0">
                <a:solidFill>
                  <a:srgbClr val="444444"/>
                </a:solidFill>
                <a:latin typeface="Droid Sans"/>
              </a:rPr>
              <a:t>A entidade garante coleta, transporte, desmontagem e reciclagem dos produtos descartados pelos consumidores, </a:t>
            </a:r>
            <a:r>
              <a:rPr lang="pt-BR" sz="1500" dirty="0">
                <a:solidFill>
                  <a:srgbClr val="0070C0"/>
                </a:solidFill>
                <a:latin typeface="Droid Sans"/>
              </a:rPr>
              <a:t>transformando seus materiais em novas matérias-primas para a indústria, além de reportar às autoridades o cumprimento das metas assumidas. </a:t>
            </a:r>
          </a:p>
          <a:p>
            <a:pPr algn="l"/>
            <a:r>
              <a:rPr lang="pt-BR" sz="1500" dirty="0">
                <a:solidFill>
                  <a:srgbClr val="444444"/>
                </a:solidFill>
                <a:latin typeface="Droid Sans"/>
              </a:rPr>
              <a:t>De acordo com a Universidade das Nações Unidas, estima-se que, só no </a:t>
            </a:r>
            <a:r>
              <a:rPr lang="pt-BR" sz="1500" dirty="0">
                <a:solidFill>
                  <a:srgbClr val="0070C0"/>
                </a:solidFill>
                <a:latin typeface="Droid Sans"/>
              </a:rPr>
              <a:t>Brasil, sejam gerados mais de dois milhões de toneladas de lixo </a:t>
            </a:r>
            <a:r>
              <a:rPr lang="pt-BR" sz="1500" dirty="0">
                <a:solidFill>
                  <a:srgbClr val="444444"/>
                </a:solidFill>
                <a:latin typeface="Droid Sans"/>
              </a:rPr>
              <a:t>eletrônico por ano, e </a:t>
            </a:r>
            <a:r>
              <a:rPr lang="pt-BR" sz="1500" dirty="0">
                <a:solidFill>
                  <a:srgbClr val="0070C0"/>
                </a:solidFill>
                <a:latin typeface="Droid Sans"/>
              </a:rPr>
              <a:t>menos de 3% desse total é reciclado</a:t>
            </a:r>
            <a:r>
              <a:rPr lang="pt-BR" sz="1500" dirty="0">
                <a:solidFill>
                  <a:srgbClr val="444444"/>
                </a:solidFill>
                <a:latin typeface="Droid Sans"/>
              </a:rPr>
              <a:t>. Por isso, a Green </a:t>
            </a:r>
            <a:r>
              <a:rPr lang="pt-BR" sz="1500" dirty="0" err="1">
                <a:solidFill>
                  <a:srgbClr val="444444"/>
                </a:solidFill>
                <a:latin typeface="Droid Sans"/>
              </a:rPr>
              <a:t>Eletron</a:t>
            </a:r>
            <a:r>
              <a:rPr lang="pt-BR" sz="1500" dirty="0">
                <a:solidFill>
                  <a:srgbClr val="444444"/>
                </a:solidFill>
                <a:latin typeface="Droid Sans"/>
              </a:rPr>
              <a:t> promove o movimento </a:t>
            </a:r>
            <a:r>
              <a:rPr lang="pt-BR" sz="1500" b="1" dirty="0">
                <a:solidFill>
                  <a:srgbClr val="444444"/>
                </a:solidFill>
                <a:latin typeface="Droid Sans"/>
              </a:rPr>
              <a:t>Eletrônico Não É Lixo</a:t>
            </a:r>
            <a:r>
              <a:rPr lang="pt-BR" sz="1500" dirty="0">
                <a:solidFill>
                  <a:srgbClr val="444444"/>
                </a:solidFill>
                <a:latin typeface="Droid Sans"/>
              </a:rPr>
              <a:t>, para a conscientização da população sobre o assunto.</a:t>
            </a:r>
          </a:p>
          <a:p>
            <a:pPr algn="l"/>
            <a:endParaRPr lang="pt-BR" sz="1500" dirty="0">
              <a:solidFill>
                <a:srgbClr val="444444"/>
              </a:solidFill>
              <a:latin typeface="Helvetica" panose="020B0604020202020204" pitchFamily="34" charset="0"/>
            </a:endParaRPr>
          </a:p>
        </p:txBody>
      </p:sp>
      <p:pic>
        <p:nvPicPr>
          <p:cNvPr id="7" name="Picture 2">
            <a:extLst>
              <a:ext uri="{FF2B5EF4-FFF2-40B4-BE49-F238E27FC236}">
                <a16:creationId xmlns:a16="http://schemas.microsoft.com/office/drawing/2014/main" id="{BCA3AC25-DA64-46F3-AEFD-E1BD807F031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83363" y="972577"/>
            <a:ext cx="1373204" cy="1032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9047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27180D7C-2D4A-412E-84B1-82942F3A0E1B}"/>
              </a:ext>
            </a:extLst>
          </p:cNvPr>
          <p:cNvSpPr txBox="1"/>
          <p:nvPr/>
        </p:nvSpPr>
        <p:spPr>
          <a:xfrm>
            <a:off x="367747" y="2153876"/>
            <a:ext cx="6689036" cy="2308324"/>
          </a:xfrm>
          <a:prstGeom prst="rect">
            <a:avLst/>
          </a:prstGeom>
          <a:noFill/>
        </p:spPr>
        <p:txBody>
          <a:bodyPr wrap="square">
            <a:spAutoFit/>
          </a:bodyPr>
          <a:lstStyle/>
          <a:p>
            <a:r>
              <a:rPr lang="pt-BR" dirty="0">
                <a:solidFill>
                  <a:srgbClr val="444444"/>
                </a:solidFill>
                <a:latin typeface="Droid Sans"/>
              </a:rPr>
              <a:t>A Motorola ainda compõe o rol de empresas que, em outubro de </a:t>
            </a:r>
            <a:r>
              <a:rPr lang="pt-BR" dirty="0">
                <a:solidFill>
                  <a:srgbClr val="0070C0"/>
                </a:solidFill>
                <a:latin typeface="Droid Sans"/>
              </a:rPr>
              <a:t>2019, assinaram o Acordo Setorial para a Logística Reversa de Produtos Eletroeletrônicos. </a:t>
            </a:r>
            <a:r>
              <a:rPr lang="pt-BR" dirty="0">
                <a:solidFill>
                  <a:srgbClr val="444444"/>
                </a:solidFill>
                <a:latin typeface="Droid Sans"/>
              </a:rPr>
              <a:t>O documento define metas para fabricantes, importadores, distribuidores e comerciantes, na questão da quantidade de pontos de entrega voluntários (</a:t>
            </a:r>
            <a:r>
              <a:rPr lang="pt-BR" dirty="0" err="1">
                <a:solidFill>
                  <a:srgbClr val="444444"/>
                </a:solidFill>
                <a:latin typeface="Droid Sans"/>
              </a:rPr>
              <a:t>PEVs</a:t>
            </a:r>
            <a:r>
              <a:rPr lang="pt-BR" dirty="0">
                <a:solidFill>
                  <a:srgbClr val="444444"/>
                </a:solidFill>
                <a:latin typeface="Droid Sans"/>
              </a:rPr>
              <a:t>) instalados; do número de cidades contempladas; e do percentual de aparelhos eletroeletrônicos a serem coletados e destinados corretamente.</a:t>
            </a:r>
            <a:endParaRPr lang="pt-BR" dirty="0"/>
          </a:p>
        </p:txBody>
      </p:sp>
      <p:pic>
        <p:nvPicPr>
          <p:cNvPr id="6" name="Picture 2">
            <a:extLst>
              <a:ext uri="{FF2B5EF4-FFF2-40B4-BE49-F238E27FC236}">
                <a16:creationId xmlns:a16="http://schemas.microsoft.com/office/drawing/2014/main" id="{44873A6F-45EC-47BC-B764-3C99D91157A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83363" y="972577"/>
            <a:ext cx="1373204" cy="1032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7731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7CD60EAA-3173-47DB-8C1A-BF1D890C6E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209" y="1345199"/>
            <a:ext cx="3885648" cy="218567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Secretaria de Infraestrutura e Meio Ambiente do Estado de São Paulo">
            <a:extLst>
              <a:ext uri="{FF2B5EF4-FFF2-40B4-BE49-F238E27FC236}">
                <a16:creationId xmlns:a16="http://schemas.microsoft.com/office/drawing/2014/main" id="{83B88CB2-BD0E-4F73-84B7-1AB0722A861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5662" y="2438038"/>
            <a:ext cx="4162949" cy="292707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F048B953-38FB-4221-A4A5-C648B3F6593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83363" y="972577"/>
            <a:ext cx="1373204" cy="103259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Oi oferece exclusividade à TIM, Claro e Vivo para venda de rede móvel -  Olhar Digital">
            <a:extLst>
              <a:ext uri="{FF2B5EF4-FFF2-40B4-BE49-F238E27FC236}">
                <a16:creationId xmlns:a16="http://schemas.microsoft.com/office/drawing/2014/main" id="{C68BE75A-B068-4865-AC05-BD8A95E9936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1" y="1083535"/>
            <a:ext cx="1426790" cy="81067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etrô de São Paulo realiza campanha para incentivar descarte correto de  eletroeletrônicos e pilhas">
            <a:extLst>
              <a:ext uri="{FF2B5EF4-FFF2-40B4-BE49-F238E27FC236}">
                <a16:creationId xmlns:a16="http://schemas.microsoft.com/office/drawing/2014/main" id="{84D5A380-8297-4C8A-BE71-E557886B108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7988" y="3885020"/>
            <a:ext cx="3389243" cy="1906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8391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9209C6FD-B8BB-4561-B2FD-C0453E5025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444" y="1635240"/>
            <a:ext cx="7355113" cy="3739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88617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467544" y="476672"/>
            <a:ext cx="5112568" cy="6186309"/>
          </a:xfrm>
          <a:prstGeom prst="rect">
            <a:avLst/>
          </a:prstGeom>
        </p:spPr>
        <p:txBody>
          <a:bodyPr wrap="square">
            <a:spAutoFit/>
          </a:bodyPr>
          <a:lstStyle/>
          <a:p>
            <a:r>
              <a:rPr lang="pt-BR" b="1" dirty="0">
                <a:solidFill>
                  <a:srgbClr val="FFFF00"/>
                </a:solidFill>
              </a:rPr>
              <a:t>Agora é lei!</a:t>
            </a:r>
          </a:p>
          <a:p>
            <a:r>
              <a:rPr lang="pt-BR" b="1" dirty="0">
                <a:solidFill>
                  <a:srgbClr val="FFFF00"/>
                </a:solidFill>
              </a:rPr>
              <a:t>As sacolas plásticas estão proibidas nos estabelecimentos comerciais no Estado do Rio de Janeiro.</a:t>
            </a:r>
          </a:p>
          <a:p>
            <a:r>
              <a:rPr lang="pt-BR" dirty="0">
                <a:solidFill>
                  <a:schemeClr val="bg1"/>
                </a:solidFill>
              </a:rPr>
              <a:t>Os estabelecimentos deverão substituir as sacolas por sacolas reutilizáveis (preste atenção AQUI) e mais resistentes, de cor verde (biodegradáveis) e de cor cinza (acondicionar o lixo). As novas sacolas deverão ter resistência de no mínimo dez quilos. Os estabelecimentos poderão distribuir as sacolinhas gratuitamente ou cobrar, no máximo, oito centavos por unidade. A substituição deverá ser feita em até 18 meses, para micro e pequenas empresas, ou 12 meses para os demais estabelecimentos e caso não seja cumprida pode-se levar uma multa de até 34 mil reais.</a:t>
            </a:r>
          </a:p>
          <a:p>
            <a:endParaRPr lang="pt-BR" b="1" dirty="0">
              <a:solidFill>
                <a:schemeClr val="bg1"/>
              </a:solidFill>
            </a:endParaRPr>
          </a:p>
          <a:p>
            <a:r>
              <a:rPr lang="pt-BR" b="1" dirty="0">
                <a:solidFill>
                  <a:schemeClr val="bg1"/>
                </a:solidFill>
              </a:rPr>
              <a:t>De quem é a responsabilidade?</a:t>
            </a:r>
          </a:p>
          <a:p>
            <a:r>
              <a:rPr lang="pt-BR" b="1" dirty="0">
                <a:solidFill>
                  <a:schemeClr val="bg1"/>
                </a:solidFill>
              </a:rPr>
              <a:t>No caso de gestores de uma grande rede de hipermercados, qual estratégia inovadora o grupo utilizaria para minimizar os custos para o estabelecimento e aos consumidores?</a:t>
            </a:r>
          </a:p>
        </p:txBody>
      </p:sp>
      <p:pic>
        <p:nvPicPr>
          <p:cNvPr id="1026" name="Picture 2" descr="https://s3.amazonaws.com/igui-ecologia/wp-content/uploads/2019/07/plastico1-350x2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8936" y="4365104"/>
            <a:ext cx="3333750" cy="2219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50334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2267744" y="406405"/>
            <a:ext cx="5904656" cy="646331"/>
          </a:xfrm>
          <a:prstGeom prst="rect">
            <a:avLst/>
          </a:prstGeom>
          <a:noFill/>
        </p:spPr>
        <p:txBody>
          <a:bodyPr wrap="square" rtlCol="0">
            <a:spAutoFit/>
          </a:bodyPr>
          <a:lstStyle/>
          <a:p>
            <a:r>
              <a:rPr lang="pt-BR" sz="3600" b="1" spc="-150" dirty="0">
                <a:latin typeface="Arial" pitchFamily="34" charset="0"/>
                <a:cs typeface="Arial" pitchFamily="34" charset="0"/>
              </a:rPr>
              <a:t>Atividades da Logística</a:t>
            </a:r>
          </a:p>
        </p:txBody>
      </p:sp>
      <p:pic>
        <p:nvPicPr>
          <p:cNvPr id="1026" name="Picture 2" descr="Resultado de imagem para atividades primárias da logíst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1112" y="1404822"/>
            <a:ext cx="5269768" cy="526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2846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1763688" y="402814"/>
            <a:ext cx="6048672" cy="646331"/>
          </a:xfrm>
          <a:prstGeom prst="rect">
            <a:avLst/>
          </a:prstGeom>
          <a:noFill/>
        </p:spPr>
        <p:txBody>
          <a:bodyPr wrap="square" rtlCol="0">
            <a:spAutoFit/>
          </a:bodyPr>
          <a:lstStyle/>
          <a:p>
            <a:r>
              <a:rPr lang="pt-BR" sz="3600" b="1" spc="-150" dirty="0">
                <a:latin typeface="Arial" pitchFamily="34" charset="0"/>
                <a:cs typeface="Arial" pitchFamily="34" charset="0"/>
              </a:rPr>
              <a:t>Transportes</a:t>
            </a:r>
          </a:p>
        </p:txBody>
      </p:sp>
      <p:sp>
        <p:nvSpPr>
          <p:cNvPr id="2" name="Retângulo 1"/>
          <p:cNvSpPr/>
          <p:nvPr/>
        </p:nvSpPr>
        <p:spPr>
          <a:xfrm>
            <a:off x="521259" y="1609104"/>
            <a:ext cx="7992888" cy="1200329"/>
          </a:xfrm>
          <a:prstGeom prst="rect">
            <a:avLst/>
          </a:prstGeom>
        </p:spPr>
        <p:txBody>
          <a:bodyPr wrap="square">
            <a:spAutoFit/>
          </a:bodyPr>
          <a:lstStyle/>
          <a:p>
            <a:r>
              <a:rPr lang="pt-BR" sz="2400" b="1" dirty="0">
                <a:solidFill>
                  <a:srgbClr val="FFFF00"/>
                </a:solidFill>
              </a:rPr>
              <a:t>Logística não é transporte!</a:t>
            </a:r>
          </a:p>
          <a:p>
            <a:r>
              <a:rPr lang="pt-BR" sz="2400" b="1" dirty="0">
                <a:solidFill>
                  <a:srgbClr val="FFFF00"/>
                </a:solidFill>
              </a:rPr>
              <a:t>Transporte é logística!</a:t>
            </a:r>
          </a:p>
          <a:p>
            <a:r>
              <a:rPr lang="pt-BR" sz="2400" b="1" dirty="0">
                <a:solidFill>
                  <a:srgbClr val="FFFF00"/>
                </a:solidFill>
              </a:rPr>
              <a:t>É uma atividade fundamental da Logística</a:t>
            </a:r>
            <a:endParaRPr lang="pt-BR" sz="2400" dirty="0">
              <a:solidFill>
                <a:srgbClr val="FFFF00"/>
              </a:solidFill>
            </a:endParaRPr>
          </a:p>
        </p:txBody>
      </p:sp>
      <p:sp>
        <p:nvSpPr>
          <p:cNvPr id="8" name="Retângulo 7"/>
          <p:cNvSpPr/>
          <p:nvPr/>
        </p:nvSpPr>
        <p:spPr>
          <a:xfrm>
            <a:off x="494364" y="3212976"/>
            <a:ext cx="7992888" cy="1569660"/>
          </a:xfrm>
          <a:prstGeom prst="rect">
            <a:avLst/>
          </a:prstGeom>
          <a:solidFill>
            <a:schemeClr val="accent3"/>
          </a:solidFill>
        </p:spPr>
        <p:txBody>
          <a:bodyPr wrap="square">
            <a:spAutoFit/>
          </a:bodyPr>
          <a:lstStyle/>
          <a:p>
            <a:r>
              <a:rPr lang="pt-BR" sz="2400" b="1" dirty="0">
                <a:solidFill>
                  <a:schemeClr val="bg1"/>
                </a:solidFill>
              </a:rPr>
              <a:t>Antes do transporte:</a:t>
            </a:r>
          </a:p>
          <a:p>
            <a:r>
              <a:rPr lang="pt-BR" sz="2400" b="1" dirty="0">
                <a:solidFill>
                  <a:schemeClr val="bg1"/>
                </a:solidFill>
              </a:rPr>
              <a:t>Processar informações; desenvolver fornecedores; acionar compras; receber e verificar materiais; embalar, estocar  e movimentar produtos.</a:t>
            </a:r>
            <a:endParaRPr lang="pt-BR" sz="2400" dirty="0">
              <a:solidFill>
                <a:schemeClr val="bg1"/>
              </a:solidFill>
            </a:endParaRPr>
          </a:p>
        </p:txBody>
      </p:sp>
    </p:spTree>
    <p:extLst>
      <p:ext uri="{BB962C8B-B14F-4D97-AF65-F5344CB8AC3E}">
        <p14:creationId xmlns:p14="http://schemas.microsoft.com/office/powerpoint/2010/main" val="2532485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1763688" y="402814"/>
            <a:ext cx="6048672" cy="646331"/>
          </a:xfrm>
          <a:prstGeom prst="rect">
            <a:avLst/>
          </a:prstGeom>
          <a:noFill/>
        </p:spPr>
        <p:txBody>
          <a:bodyPr wrap="square" rtlCol="0">
            <a:spAutoFit/>
          </a:bodyPr>
          <a:lstStyle/>
          <a:p>
            <a:r>
              <a:rPr lang="pt-BR" sz="3600" b="1" spc="-150" dirty="0">
                <a:latin typeface="Arial" pitchFamily="34" charset="0"/>
                <a:cs typeface="Arial" pitchFamily="34" charset="0"/>
              </a:rPr>
              <a:t>Transportes</a:t>
            </a:r>
          </a:p>
        </p:txBody>
      </p:sp>
      <p:sp>
        <p:nvSpPr>
          <p:cNvPr id="2" name="Retângulo 1"/>
          <p:cNvSpPr/>
          <p:nvPr/>
        </p:nvSpPr>
        <p:spPr>
          <a:xfrm>
            <a:off x="521259" y="1609104"/>
            <a:ext cx="7992888" cy="1200329"/>
          </a:xfrm>
          <a:prstGeom prst="rect">
            <a:avLst/>
          </a:prstGeom>
        </p:spPr>
        <p:txBody>
          <a:bodyPr wrap="square">
            <a:spAutoFit/>
          </a:bodyPr>
          <a:lstStyle/>
          <a:p>
            <a:r>
              <a:rPr lang="pt-BR" sz="2400" b="1" dirty="0">
                <a:solidFill>
                  <a:srgbClr val="FFFF00"/>
                </a:solidFill>
              </a:rPr>
              <a:t>Logística não é transporte!</a:t>
            </a:r>
          </a:p>
          <a:p>
            <a:r>
              <a:rPr lang="pt-BR" sz="2400" b="1" dirty="0">
                <a:solidFill>
                  <a:srgbClr val="FFFF00"/>
                </a:solidFill>
              </a:rPr>
              <a:t>Transporte é logística!</a:t>
            </a:r>
          </a:p>
          <a:p>
            <a:r>
              <a:rPr lang="pt-BR" sz="2400" b="1" dirty="0">
                <a:solidFill>
                  <a:srgbClr val="FFFF00"/>
                </a:solidFill>
              </a:rPr>
              <a:t>É uma atividade fundamental da Logística</a:t>
            </a:r>
            <a:endParaRPr lang="pt-BR" sz="2400" dirty="0">
              <a:solidFill>
                <a:srgbClr val="FFFF00"/>
              </a:solidFill>
            </a:endParaRPr>
          </a:p>
        </p:txBody>
      </p:sp>
      <p:sp>
        <p:nvSpPr>
          <p:cNvPr id="8" name="Retângulo 7"/>
          <p:cNvSpPr/>
          <p:nvPr/>
        </p:nvSpPr>
        <p:spPr>
          <a:xfrm>
            <a:off x="494364" y="3212976"/>
            <a:ext cx="7992888" cy="1569660"/>
          </a:xfrm>
          <a:prstGeom prst="rect">
            <a:avLst/>
          </a:prstGeom>
          <a:solidFill>
            <a:schemeClr val="accent3"/>
          </a:solidFill>
        </p:spPr>
        <p:txBody>
          <a:bodyPr wrap="square">
            <a:spAutoFit/>
          </a:bodyPr>
          <a:lstStyle/>
          <a:p>
            <a:r>
              <a:rPr lang="pt-BR" sz="2400" b="1" dirty="0">
                <a:solidFill>
                  <a:schemeClr val="bg1"/>
                </a:solidFill>
              </a:rPr>
              <a:t>Antes do transporte:</a:t>
            </a:r>
          </a:p>
          <a:p>
            <a:r>
              <a:rPr lang="pt-BR" sz="2400" b="1" dirty="0">
                <a:solidFill>
                  <a:schemeClr val="bg1"/>
                </a:solidFill>
              </a:rPr>
              <a:t>Processar informações; desenvolver fornecedores; acionar compras; receber e verificar materiais; embalar, estocar  e movimentar produtos.</a:t>
            </a:r>
            <a:endParaRPr lang="pt-BR" sz="2400" dirty="0">
              <a:solidFill>
                <a:schemeClr val="bg1"/>
              </a:solidFill>
            </a:endParaRPr>
          </a:p>
        </p:txBody>
      </p:sp>
      <p:sp>
        <p:nvSpPr>
          <p:cNvPr id="9" name="Retângulo 8"/>
          <p:cNvSpPr/>
          <p:nvPr/>
        </p:nvSpPr>
        <p:spPr>
          <a:xfrm>
            <a:off x="3995936" y="6021288"/>
            <a:ext cx="4572000" cy="646331"/>
          </a:xfrm>
          <a:prstGeom prst="rect">
            <a:avLst/>
          </a:prstGeom>
        </p:spPr>
        <p:txBody>
          <a:bodyPr>
            <a:spAutoFit/>
          </a:bodyPr>
          <a:lstStyle/>
          <a:p>
            <a:r>
              <a:rPr lang="pt-BR" dirty="0">
                <a:hlinkClick r:id="rId2"/>
              </a:rPr>
              <a:t>https://www.youtube.com/watch?v=MXYquyXkg0c</a:t>
            </a:r>
            <a:endParaRPr lang="pt-BR" dirty="0"/>
          </a:p>
        </p:txBody>
      </p:sp>
    </p:spTree>
    <p:extLst>
      <p:ext uri="{BB962C8B-B14F-4D97-AF65-F5344CB8AC3E}">
        <p14:creationId xmlns:p14="http://schemas.microsoft.com/office/powerpoint/2010/main" val="1971800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251520" y="692696"/>
            <a:ext cx="4572000" cy="1754326"/>
          </a:xfrm>
          <a:prstGeom prst="rect">
            <a:avLst/>
          </a:prstGeom>
          <a:solidFill>
            <a:schemeClr val="bg1"/>
          </a:solidFill>
        </p:spPr>
        <p:txBody>
          <a:bodyPr>
            <a:spAutoFit/>
          </a:bodyPr>
          <a:lstStyle/>
          <a:p>
            <a:r>
              <a:rPr lang="pt-BR" b="1" dirty="0"/>
              <a:t>Meios de transporte:</a:t>
            </a:r>
          </a:p>
          <a:p>
            <a:r>
              <a:rPr lang="pt-BR" dirty="0" err="1"/>
              <a:t>Dutoviário</a:t>
            </a:r>
            <a:endParaRPr lang="pt-BR" dirty="0"/>
          </a:p>
          <a:p>
            <a:r>
              <a:rPr lang="pt-BR" dirty="0"/>
              <a:t>Ferroviário</a:t>
            </a:r>
          </a:p>
          <a:p>
            <a:r>
              <a:rPr lang="pt-BR" dirty="0"/>
              <a:t>Marítimo ou hidroviário</a:t>
            </a:r>
          </a:p>
          <a:p>
            <a:r>
              <a:rPr lang="pt-BR" dirty="0"/>
              <a:t>Aéreo</a:t>
            </a:r>
          </a:p>
          <a:p>
            <a:r>
              <a:rPr lang="pt-BR" dirty="0"/>
              <a:t>rodoviário</a:t>
            </a:r>
          </a:p>
        </p:txBody>
      </p:sp>
      <p:sp>
        <p:nvSpPr>
          <p:cNvPr id="5" name="Retângulo 4"/>
          <p:cNvSpPr/>
          <p:nvPr/>
        </p:nvSpPr>
        <p:spPr>
          <a:xfrm>
            <a:off x="251520" y="2852936"/>
            <a:ext cx="4572000" cy="923330"/>
          </a:xfrm>
          <a:prstGeom prst="rect">
            <a:avLst/>
          </a:prstGeom>
          <a:solidFill>
            <a:schemeClr val="accent3"/>
          </a:solidFill>
        </p:spPr>
        <p:txBody>
          <a:bodyPr>
            <a:spAutoFit/>
          </a:bodyPr>
          <a:lstStyle/>
          <a:p>
            <a:r>
              <a:rPr lang="pt-BR" dirty="0"/>
              <a:t>Missão: produto certo, na quantidade certa, na hora certa, no lugar certo ao menor custo possível.</a:t>
            </a:r>
          </a:p>
        </p:txBody>
      </p:sp>
      <p:sp>
        <p:nvSpPr>
          <p:cNvPr id="6" name="Retângulo 5"/>
          <p:cNvSpPr/>
          <p:nvPr/>
        </p:nvSpPr>
        <p:spPr>
          <a:xfrm>
            <a:off x="177807" y="4362187"/>
            <a:ext cx="4572000" cy="1200329"/>
          </a:xfrm>
          <a:prstGeom prst="rect">
            <a:avLst/>
          </a:prstGeom>
          <a:solidFill>
            <a:srgbClr val="FFFF00"/>
          </a:solidFill>
        </p:spPr>
        <p:txBody>
          <a:bodyPr>
            <a:spAutoFit/>
          </a:bodyPr>
          <a:lstStyle/>
          <a:p>
            <a:r>
              <a:rPr lang="pt-BR" dirty="0"/>
              <a:t>Um dos grandes investimentos na área de transporte é na tecnologia de informações que tem o foco na melhoria do planejamento e controle da operação.</a:t>
            </a:r>
          </a:p>
        </p:txBody>
      </p:sp>
      <p:pic>
        <p:nvPicPr>
          <p:cNvPr id="2050" name="Picture 2" descr="Resultado de imagem para meios de transporte terrestre logistic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9637" y="1928414"/>
            <a:ext cx="4110609" cy="2652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1349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2267744" y="382282"/>
            <a:ext cx="4536504" cy="646331"/>
          </a:xfrm>
          <a:prstGeom prst="rect">
            <a:avLst/>
          </a:prstGeom>
          <a:noFill/>
        </p:spPr>
        <p:txBody>
          <a:bodyPr wrap="square" rtlCol="0">
            <a:spAutoFit/>
          </a:bodyPr>
          <a:lstStyle/>
          <a:p>
            <a:r>
              <a:rPr lang="pt-BR" sz="3600" b="1" spc="-150" dirty="0">
                <a:latin typeface="Arial" pitchFamily="34" charset="0"/>
                <a:cs typeface="Arial" pitchFamily="34" charset="0"/>
              </a:rPr>
              <a:t>O que é logística?</a:t>
            </a:r>
          </a:p>
        </p:txBody>
      </p:sp>
      <p:sp>
        <p:nvSpPr>
          <p:cNvPr id="8" name="CaixaDeTexto 7"/>
          <p:cNvSpPr txBox="1"/>
          <p:nvPr/>
        </p:nvSpPr>
        <p:spPr>
          <a:xfrm>
            <a:off x="467544" y="1772816"/>
            <a:ext cx="8334672" cy="1569660"/>
          </a:xfrm>
          <a:prstGeom prst="rect">
            <a:avLst/>
          </a:prstGeom>
          <a:noFill/>
          <a:ln>
            <a:solidFill>
              <a:schemeClr val="bg1"/>
            </a:solidFill>
          </a:ln>
        </p:spPr>
        <p:txBody>
          <a:bodyPr wrap="square" rtlCol="0">
            <a:spAutoFit/>
          </a:bodyPr>
          <a:lstStyle/>
          <a:p>
            <a:r>
              <a:rPr lang="pt-BR" sz="3200" spc="-150" dirty="0">
                <a:solidFill>
                  <a:schemeClr val="bg1"/>
                </a:solidFill>
                <a:latin typeface="Arial" pitchFamily="34" charset="0"/>
                <a:cs typeface="Arial" pitchFamily="34" charset="0"/>
              </a:rPr>
              <a:t>Logística não está centrada apenas em conceitos de transporte. (receber e entregar)</a:t>
            </a:r>
          </a:p>
          <a:p>
            <a:r>
              <a:rPr lang="pt-BR" sz="3200" spc="-150" dirty="0">
                <a:solidFill>
                  <a:schemeClr val="bg1"/>
                </a:solidFill>
                <a:latin typeface="Arial" pitchFamily="34" charset="0"/>
                <a:cs typeface="Arial" pitchFamily="34" charset="0"/>
              </a:rPr>
              <a:t>Logística é diferente de transporte</a:t>
            </a:r>
          </a:p>
        </p:txBody>
      </p:sp>
      <p:sp>
        <p:nvSpPr>
          <p:cNvPr id="9" name="CaixaDeTexto 8"/>
          <p:cNvSpPr txBox="1"/>
          <p:nvPr/>
        </p:nvSpPr>
        <p:spPr>
          <a:xfrm>
            <a:off x="429625" y="3861048"/>
            <a:ext cx="8334672" cy="954107"/>
          </a:xfrm>
          <a:prstGeom prst="rect">
            <a:avLst/>
          </a:prstGeom>
          <a:solidFill>
            <a:srgbClr val="00B050"/>
          </a:solidFill>
          <a:ln>
            <a:noFill/>
          </a:ln>
        </p:spPr>
        <p:txBody>
          <a:bodyPr wrap="square" rtlCol="0">
            <a:spAutoFit/>
          </a:bodyPr>
          <a:lstStyle/>
          <a:p>
            <a:r>
              <a:rPr lang="pt-BR" sz="2800" spc="-150" dirty="0">
                <a:solidFill>
                  <a:schemeClr val="bg1"/>
                </a:solidFill>
                <a:latin typeface="Arial" pitchFamily="34" charset="0"/>
                <a:cs typeface="Arial" pitchFamily="34" charset="0"/>
              </a:rPr>
              <a:t>Conceitos antigos:</a:t>
            </a:r>
          </a:p>
          <a:p>
            <a:r>
              <a:rPr lang="pt-BR" sz="2800" spc="-150" dirty="0">
                <a:solidFill>
                  <a:schemeClr val="bg1"/>
                </a:solidFill>
                <a:latin typeface="Arial" pitchFamily="34" charset="0"/>
                <a:cs typeface="Arial" pitchFamily="34" charset="0"/>
              </a:rPr>
              <a:t>Logística ligada a armazenagem e distribuição.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251520" y="692696"/>
            <a:ext cx="4572000" cy="2585323"/>
          </a:xfrm>
          <a:prstGeom prst="rect">
            <a:avLst/>
          </a:prstGeom>
          <a:solidFill>
            <a:schemeClr val="bg1"/>
          </a:solidFill>
        </p:spPr>
        <p:txBody>
          <a:bodyPr>
            <a:spAutoFit/>
          </a:bodyPr>
          <a:lstStyle/>
          <a:p>
            <a:r>
              <a:rPr lang="pt-BR" b="1" dirty="0"/>
              <a:t>Considerações</a:t>
            </a:r>
          </a:p>
          <a:p>
            <a:endParaRPr lang="pt-BR" b="1" dirty="0"/>
          </a:p>
          <a:p>
            <a:r>
              <a:rPr lang="pt-BR" b="1" dirty="0"/>
              <a:t>Mercadoria (variedade)</a:t>
            </a:r>
          </a:p>
          <a:p>
            <a:r>
              <a:rPr lang="pt-BR" b="1" dirty="0"/>
              <a:t>Qualidade (resistência)</a:t>
            </a:r>
          </a:p>
          <a:p>
            <a:r>
              <a:rPr lang="pt-BR" b="1" dirty="0"/>
              <a:t>Armazenamento</a:t>
            </a:r>
          </a:p>
          <a:p>
            <a:r>
              <a:rPr lang="pt-BR" b="1" dirty="0"/>
              <a:t>Área geográfica</a:t>
            </a:r>
          </a:p>
          <a:p>
            <a:r>
              <a:rPr lang="pt-BR" b="1" dirty="0"/>
              <a:t>Legislações</a:t>
            </a:r>
          </a:p>
          <a:p>
            <a:r>
              <a:rPr lang="pt-BR" b="1" dirty="0"/>
              <a:t>Custo x Benefício</a:t>
            </a:r>
          </a:p>
          <a:p>
            <a:endParaRPr lang="pt-BR" dirty="0"/>
          </a:p>
        </p:txBody>
      </p:sp>
      <p:pic>
        <p:nvPicPr>
          <p:cNvPr id="4098" name="Picture 2" descr="Resultado de imagem para dinheiro transpor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3183044"/>
            <a:ext cx="3169998" cy="3329638"/>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251520" y="5373216"/>
            <a:ext cx="5484126" cy="646331"/>
          </a:xfrm>
          <a:prstGeom prst="rect">
            <a:avLst/>
          </a:prstGeom>
        </p:spPr>
        <p:txBody>
          <a:bodyPr wrap="square">
            <a:spAutoFit/>
          </a:bodyPr>
          <a:lstStyle/>
          <a:p>
            <a:r>
              <a:rPr lang="pt-BR" u="sng" dirty="0">
                <a:hlinkClick r:id="rId3"/>
              </a:rPr>
              <a:t>https://www.youtube.com/watch?v=__vagHM9IKE</a:t>
            </a:r>
            <a:endParaRPr lang="pt-BR" dirty="0"/>
          </a:p>
          <a:p>
            <a:r>
              <a:rPr lang="pt-BR" u="sng" dirty="0">
                <a:hlinkClick r:id="rId4"/>
              </a:rPr>
              <a:t>https://www.youtube.com/watch?v=6m7h_2-DsM8</a:t>
            </a:r>
            <a:endParaRPr lang="pt-BR" dirty="0"/>
          </a:p>
        </p:txBody>
      </p:sp>
    </p:spTree>
    <p:extLst>
      <p:ext uri="{BB962C8B-B14F-4D97-AF65-F5344CB8AC3E}">
        <p14:creationId xmlns:p14="http://schemas.microsoft.com/office/powerpoint/2010/main" val="18580850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3501064" y="188640"/>
            <a:ext cx="2727120" cy="1107996"/>
          </a:xfrm>
          <a:prstGeom prst="rect">
            <a:avLst/>
          </a:prstGeom>
          <a:noFill/>
        </p:spPr>
        <p:txBody>
          <a:bodyPr wrap="square" rtlCol="0">
            <a:spAutoFit/>
          </a:bodyPr>
          <a:lstStyle/>
          <a:p>
            <a:r>
              <a:rPr lang="pt-BR" sz="6600" b="1" spc="-150" dirty="0">
                <a:latin typeface="Arial" pitchFamily="34" charset="0"/>
                <a:cs typeface="Arial" pitchFamily="34" charset="0"/>
              </a:rPr>
              <a:t>Frete</a:t>
            </a:r>
          </a:p>
        </p:txBody>
      </p:sp>
      <p:pic>
        <p:nvPicPr>
          <p:cNvPr id="1026" name="Picture 2" descr="Resultado de imagem para FRE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726" y="2564904"/>
            <a:ext cx="3676637" cy="2704357"/>
          </a:xfrm>
          <a:prstGeom prst="rect">
            <a:avLst/>
          </a:prstGeom>
          <a:noFill/>
          <a:extLst>
            <a:ext uri="{909E8E84-426E-40DD-AFC4-6F175D3DCCD1}">
              <a14:hiddenFill xmlns:a14="http://schemas.microsoft.com/office/drawing/2010/main">
                <a:solidFill>
                  <a:srgbClr val="FFFFFF"/>
                </a:solidFill>
              </a14:hiddenFill>
            </a:ext>
          </a:extLst>
        </p:spPr>
      </p:pic>
      <p:sp>
        <p:nvSpPr>
          <p:cNvPr id="10" name="Retângulo 9"/>
          <p:cNvSpPr/>
          <p:nvPr/>
        </p:nvSpPr>
        <p:spPr>
          <a:xfrm>
            <a:off x="3995936" y="1839590"/>
            <a:ext cx="4928109" cy="4154984"/>
          </a:xfrm>
          <a:prstGeom prst="rect">
            <a:avLst/>
          </a:prstGeom>
        </p:spPr>
        <p:txBody>
          <a:bodyPr wrap="square">
            <a:spAutoFit/>
          </a:bodyPr>
          <a:lstStyle/>
          <a:p>
            <a:r>
              <a:rPr lang="pt-BR" sz="2400" dirty="0">
                <a:solidFill>
                  <a:schemeClr val="bg1"/>
                </a:solidFill>
              </a:rPr>
              <a:t>	O cálculo de frete por transportadoras é feito com base em diversas variáveis, já que o objetivo é cobrir os custos operacionais e ainda gerar lucro para a empresa.</a:t>
            </a:r>
          </a:p>
          <a:p>
            <a:r>
              <a:rPr lang="pt-BR" sz="2400" dirty="0">
                <a:solidFill>
                  <a:schemeClr val="bg1"/>
                </a:solidFill>
              </a:rPr>
              <a:t>	A complexidade que envolve a formação de preço faz com que muitos gestores se sintam confusos e que tenham dificuldades para aprovar as cobranças com a certeza de que o valor está correto.</a:t>
            </a:r>
          </a:p>
        </p:txBody>
      </p:sp>
    </p:spTree>
    <p:extLst>
      <p:ext uri="{BB962C8B-B14F-4D97-AF65-F5344CB8AC3E}">
        <p14:creationId xmlns:p14="http://schemas.microsoft.com/office/powerpoint/2010/main" val="3902424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3501064" y="188640"/>
            <a:ext cx="2727120" cy="1107996"/>
          </a:xfrm>
          <a:prstGeom prst="rect">
            <a:avLst/>
          </a:prstGeom>
          <a:noFill/>
        </p:spPr>
        <p:txBody>
          <a:bodyPr wrap="square" rtlCol="0">
            <a:spAutoFit/>
          </a:bodyPr>
          <a:lstStyle/>
          <a:p>
            <a:r>
              <a:rPr lang="pt-BR" sz="6600" b="1" spc="-150" dirty="0">
                <a:latin typeface="Arial" pitchFamily="34" charset="0"/>
                <a:cs typeface="Arial" pitchFamily="34" charset="0"/>
              </a:rPr>
              <a:t>Frete</a:t>
            </a:r>
          </a:p>
        </p:txBody>
      </p:sp>
      <p:sp>
        <p:nvSpPr>
          <p:cNvPr id="10" name="Retângulo 9"/>
          <p:cNvSpPr/>
          <p:nvPr/>
        </p:nvSpPr>
        <p:spPr>
          <a:xfrm>
            <a:off x="1763688" y="1824622"/>
            <a:ext cx="7128915" cy="1569660"/>
          </a:xfrm>
          <a:prstGeom prst="rect">
            <a:avLst/>
          </a:prstGeom>
        </p:spPr>
        <p:txBody>
          <a:bodyPr wrap="square">
            <a:spAutoFit/>
          </a:bodyPr>
          <a:lstStyle/>
          <a:p>
            <a:r>
              <a:rPr lang="pt-BR" sz="2400" b="1" dirty="0">
                <a:solidFill>
                  <a:srgbClr val="FFFF00"/>
                </a:solidFill>
              </a:rPr>
              <a:t>Aspectos  a serem considerados rem relação a valores:</a:t>
            </a:r>
          </a:p>
          <a:p>
            <a:r>
              <a:rPr lang="pt-BR" sz="2400" dirty="0">
                <a:solidFill>
                  <a:schemeClr val="bg1"/>
                </a:solidFill>
              </a:rPr>
              <a:t>Forma de contratação, as responsabilidades sobre o pagamento e seguro, além da forma como a carga é transportada. </a:t>
            </a:r>
          </a:p>
        </p:txBody>
      </p:sp>
      <p:sp>
        <p:nvSpPr>
          <p:cNvPr id="2" name="AutoShape 2" descr="Resultado de imagem para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205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5669" y="4005064"/>
            <a:ext cx="3763963" cy="188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5911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3501064" y="188640"/>
            <a:ext cx="2727120" cy="1107996"/>
          </a:xfrm>
          <a:prstGeom prst="rect">
            <a:avLst/>
          </a:prstGeom>
          <a:noFill/>
        </p:spPr>
        <p:txBody>
          <a:bodyPr wrap="square" rtlCol="0">
            <a:spAutoFit/>
          </a:bodyPr>
          <a:lstStyle/>
          <a:p>
            <a:r>
              <a:rPr lang="pt-BR" sz="6600" b="1" spc="-150" dirty="0">
                <a:latin typeface="Arial" pitchFamily="34" charset="0"/>
                <a:cs typeface="Arial" pitchFamily="34" charset="0"/>
              </a:rPr>
              <a:t>Frete</a:t>
            </a:r>
          </a:p>
        </p:txBody>
      </p:sp>
      <p:sp>
        <p:nvSpPr>
          <p:cNvPr id="2" name="AutoShape 2" descr="Resultado de imagem para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3" name="Retângulo 2"/>
          <p:cNvSpPr/>
          <p:nvPr/>
        </p:nvSpPr>
        <p:spPr>
          <a:xfrm>
            <a:off x="460375" y="1628800"/>
            <a:ext cx="8360097" cy="4524315"/>
          </a:xfrm>
          <a:prstGeom prst="rect">
            <a:avLst/>
          </a:prstGeom>
        </p:spPr>
        <p:txBody>
          <a:bodyPr wrap="square">
            <a:spAutoFit/>
          </a:bodyPr>
          <a:lstStyle/>
          <a:p>
            <a:r>
              <a:rPr lang="pt-BR" b="1" dirty="0">
                <a:solidFill>
                  <a:srgbClr val="FFFF00"/>
                </a:solidFill>
              </a:rPr>
              <a:t>Sobre a contratação do frete</a:t>
            </a:r>
          </a:p>
          <a:p>
            <a:r>
              <a:rPr lang="pt-BR" b="1" dirty="0">
                <a:solidFill>
                  <a:srgbClr val="FFFF00"/>
                </a:solidFill>
              </a:rPr>
              <a:t>Direto ou Normal</a:t>
            </a:r>
          </a:p>
          <a:p>
            <a:r>
              <a:rPr lang="pt-BR" dirty="0">
                <a:solidFill>
                  <a:schemeClr val="bg1"/>
                </a:solidFill>
              </a:rPr>
              <a:t>A carga é coletada no remetente e levada até o destinatário. Essa operação não requer nenhuma outra transportadora envolvida e é o serviço mais comum oferecido no mercado.</a:t>
            </a:r>
          </a:p>
          <a:p>
            <a:r>
              <a:rPr lang="pt-BR" dirty="0">
                <a:solidFill>
                  <a:schemeClr val="bg1"/>
                </a:solidFill>
              </a:rPr>
              <a:t>Nesses casos, os impostos são aplicados de acordo com o regime de recolhimento da empresa, ou de acordo com a legislação do estado.</a:t>
            </a:r>
          </a:p>
          <a:p>
            <a:endParaRPr lang="pt-BR" dirty="0">
              <a:solidFill>
                <a:schemeClr val="bg1"/>
              </a:solidFill>
            </a:endParaRPr>
          </a:p>
          <a:p>
            <a:r>
              <a:rPr lang="pt-BR" b="1" dirty="0">
                <a:solidFill>
                  <a:srgbClr val="FFFF00"/>
                </a:solidFill>
              </a:rPr>
              <a:t>Subcontratação</a:t>
            </a:r>
          </a:p>
          <a:p>
            <a:r>
              <a:rPr lang="pt-BR" dirty="0">
                <a:solidFill>
                  <a:schemeClr val="bg1"/>
                </a:solidFill>
              </a:rPr>
              <a:t>A transportadora que foi contratada pelo embarcador não utiliza meios próprios para realizar o transporte e aciona outra empresa para fazer as entregas.</a:t>
            </a:r>
          </a:p>
          <a:p>
            <a:r>
              <a:rPr lang="pt-BR" i="1" dirty="0">
                <a:solidFill>
                  <a:schemeClr val="bg1"/>
                </a:solidFill>
              </a:rPr>
              <a:t>Essa parceria ajuda a aumentar a malha de transporte e fazer com que seja possível oferecer prazos menores, além de um serviço de entrega mais eficiente — estratégia que possibilita conquistar mais clientes.</a:t>
            </a:r>
          </a:p>
          <a:p>
            <a:r>
              <a:rPr lang="pt-BR" dirty="0">
                <a:solidFill>
                  <a:schemeClr val="bg1"/>
                </a:solidFill>
              </a:rPr>
              <a:t>Algumas prestadoras de serviço que atuam nesta modalidade conseguem emitir o CT-e sem sofrer incidência de impostos.</a:t>
            </a:r>
          </a:p>
        </p:txBody>
      </p:sp>
    </p:spTree>
    <p:extLst>
      <p:ext uri="{BB962C8B-B14F-4D97-AF65-F5344CB8AC3E}">
        <p14:creationId xmlns:p14="http://schemas.microsoft.com/office/powerpoint/2010/main" val="228000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3501064" y="188640"/>
            <a:ext cx="2727120" cy="1107996"/>
          </a:xfrm>
          <a:prstGeom prst="rect">
            <a:avLst/>
          </a:prstGeom>
          <a:noFill/>
        </p:spPr>
        <p:txBody>
          <a:bodyPr wrap="square" rtlCol="0">
            <a:spAutoFit/>
          </a:bodyPr>
          <a:lstStyle/>
          <a:p>
            <a:r>
              <a:rPr lang="pt-BR" sz="6600" b="1" spc="-150" dirty="0">
                <a:latin typeface="Arial" pitchFamily="34" charset="0"/>
                <a:cs typeface="Arial" pitchFamily="34" charset="0"/>
              </a:rPr>
              <a:t>Frete</a:t>
            </a:r>
          </a:p>
        </p:txBody>
      </p:sp>
      <p:sp>
        <p:nvSpPr>
          <p:cNvPr id="2" name="AutoShape 2" descr="Resultado de imagem para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5" name="Retângulo 4"/>
          <p:cNvSpPr/>
          <p:nvPr/>
        </p:nvSpPr>
        <p:spPr>
          <a:xfrm>
            <a:off x="827584" y="1700808"/>
            <a:ext cx="7632848" cy="3785652"/>
          </a:xfrm>
          <a:prstGeom prst="rect">
            <a:avLst/>
          </a:prstGeom>
        </p:spPr>
        <p:txBody>
          <a:bodyPr wrap="square">
            <a:spAutoFit/>
          </a:bodyPr>
          <a:lstStyle/>
          <a:p>
            <a:r>
              <a:rPr lang="pt-BR" sz="2400" b="1" dirty="0" err="1">
                <a:solidFill>
                  <a:srgbClr val="FFFF00"/>
                </a:solidFill>
              </a:rPr>
              <a:t>Redespacho</a:t>
            </a:r>
            <a:endParaRPr lang="pt-BR" sz="2400" b="1" dirty="0">
              <a:solidFill>
                <a:srgbClr val="FFFF00"/>
              </a:solidFill>
            </a:endParaRPr>
          </a:p>
          <a:p>
            <a:r>
              <a:rPr lang="pt-BR" sz="2400" dirty="0">
                <a:solidFill>
                  <a:schemeClr val="bg1"/>
                </a:solidFill>
              </a:rPr>
              <a:t>	O </a:t>
            </a:r>
            <a:r>
              <a:rPr lang="pt-BR" sz="2400" dirty="0" err="1">
                <a:solidFill>
                  <a:schemeClr val="bg1"/>
                </a:solidFill>
              </a:rPr>
              <a:t>redespacho</a:t>
            </a:r>
            <a:r>
              <a:rPr lang="pt-BR" sz="2400" dirty="0">
                <a:solidFill>
                  <a:schemeClr val="bg1"/>
                </a:solidFill>
              </a:rPr>
              <a:t> é uma operação parecida com a subcontratação, mas possui algumas características particulares. A principal delas está relacionada ao percurso que é feito, sendo que:</a:t>
            </a:r>
          </a:p>
          <a:p>
            <a:r>
              <a:rPr lang="pt-BR" sz="2400" dirty="0">
                <a:solidFill>
                  <a:schemeClr val="bg1"/>
                </a:solidFill>
              </a:rPr>
              <a:t>na subcontratação, a transportadora aciona um terceiro que fará o percurso de A até B;</a:t>
            </a:r>
          </a:p>
          <a:p>
            <a:r>
              <a:rPr lang="pt-BR" sz="2400" dirty="0">
                <a:solidFill>
                  <a:schemeClr val="bg1"/>
                </a:solidFill>
              </a:rPr>
              <a:t>no </a:t>
            </a:r>
            <a:r>
              <a:rPr lang="pt-BR" sz="2400" dirty="0" err="1">
                <a:solidFill>
                  <a:schemeClr val="bg1"/>
                </a:solidFill>
              </a:rPr>
              <a:t>redespacho</a:t>
            </a:r>
            <a:r>
              <a:rPr lang="pt-BR" sz="2400" dirty="0">
                <a:solidFill>
                  <a:schemeClr val="bg1"/>
                </a:solidFill>
              </a:rPr>
              <a:t>, a contratada faz o transporte de B até C, já que a transportadora principal faz percorre o trajeto de A até B.</a:t>
            </a:r>
          </a:p>
        </p:txBody>
      </p:sp>
    </p:spTree>
    <p:extLst>
      <p:ext uri="{BB962C8B-B14F-4D97-AF65-F5344CB8AC3E}">
        <p14:creationId xmlns:p14="http://schemas.microsoft.com/office/powerpoint/2010/main" val="357968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3501064" y="188640"/>
            <a:ext cx="2727120" cy="1107996"/>
          </a:xfrm>
          <a:prstGeom prst="rect">
            <a:avLst/>
          </a:prstGeom>
          <a:noFill/>
        </p:spPr>
        <p:txBody>
          <a:bodyPr wrap="square" rtlCol="0">
            <a:spAutoFit/>
          </a:bodyPr>
          <a:lstStyle/>
          <a:p>
            <a:r>
              <a:rPr lang="pt-BR" sz="6600" b="1" spc="-150" dirty="0">
                <a:latin typeface="Arial" pitchFamily="34" charset="0"/>
                <a:cs typeface="Arial" pitchFamily="34" charset="0"/>
              </a:rPr>
              <a:t>Frete</a:t>
            </a:r>
          </a:p>
        </p:txBody>
      </p:sp>
      <p:sp>
        <p:nvSpPr>
          <p:cNvPr id="2" name="AutoShape 2" descr="Resultado de imagem para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3" name="Retângulo 2"/>
          <p:cNvSpPr/>
          <p:nvPr/>
        </p:nvSpPr>
        <p:spPr>
          <a:xfrm>
            <a:off x="843948" y="1968576"/>
            <a:ext cx="7416824" cy="4154984"/>
          </a:xfrm>
          <a:prstGeom prst="rect">
            <a:avLst/>
          </a:prstGeom>
        </p:spPr>
        <p:txBody>
          <a:bodyPr wrap="square">
            <a:spAutoFit/>
          </a:bodyPr>
          <a:lstStyle/>
          <a:p>
            <a:r>
              <a:rPr lang="pt-BR" sz="2400" b="1" dirty="0">
                <a:solidFill>
                  <a:srgbClr val="FFFF00"/>
                </a:solidFill>
              </a:rPr>
              <a:t>Frete CIF</a:t>
            </a:r>
          </a:p>
          <a:p>
            <a:r>
              <a:rPr lang="pt-BR" sz="2400" dirty="0">
                <a:solidFill>
                  <a:schemeClr val="bg1"/>
                </a:solidFill>
              </a:rPr>
              <a:t>CIF é a sigla para </a:t>
            </a:r>
            <a:r>
              <a:rPr lang="pt-BR" sz="2400" dirty="0" err="1">
                <a:solidFill>
                  <a:schemeClr val="bg1"/>
                </a:solidFill>
              </a:rPr>
              <a:t>Cost</a:t>
            </a:r>
            <a:r>
              <a:rPr lang="pt-BR" sz="2400" dirty="0">
                <a:solidFill>
                  <a:schemeClr val="bg1"/>
                </a:solidFill>
              </a:rPr>
              <a:t>, </a:t>
            </a:r>
            <a:r>
              <a:rPr lang="pt-BR" sz="2400" dirty="0" err="1">
                <a:solidFill>
                  <a:schemeClr val="bg1"/>
                </a:solidFill>
              </a:rPr>
              <a:t>Insurance</a:t>
            </a:r>
            <a:r>
              <a:rPr lang="pt-BR" sz="2400" dirty="0">
                <a:solidFill>
                  <a:schemeClr val="bg1"/>
                </a:solidFill>
              </a:rPr>
              <a:t> </a:t>
            </a:r>
            <a:r>
              <a:rPr lang="pt-BR" sz="2400" dirty="0" err="1">
                <a:solidFill>
                  <a:schemeClr val="bg1"/>
                </a:solidFill>
              </a:rPr>
              <a:t>and</a:t>
            </a:r>
            <a:r>
              <a:rPr lang="pt-BR" sz="2400" dirty="0">
                <a:solidFill>
                  <a:schemeClr val="bg1"/>
                </a:solidFill>
              </a:rPr>
              <a:t> </a:t>
            </a:r>
            <a:r>
              <a:rPr lang="pt-BR" sz="2400" dirty="0" err="1">
                <a:solidFill>
                  <a:schemeClr val="bg1"/>
                </a:solidFill>
              </a:rPr>
              <a:t>Freight</a:t>
            </a:r>
            <a:r>
              <a:rPr lang="pt-BR" sz="2400" dirty="0">
                <a:solidFill>
                  <a:schemeClr val="bg1"/>
                </a:solidFill>
              </a:rPr>
              <a:t> ou Custos, Seguro e Frete, em português. Nessa modalidade de frete, a responsabilidade sobre o pagamento do valor, o gerenciamento de riscos e o seguro das cargas é do remetente. Como o valor é pago na origem, o custo do transporte e do seguro já está embutido no preço dos itens.</a:t>
            </a:r>
          </a:p>
          <a:p>
            <a:r>
              <a:rPr lang="pt-BR" sz="2400" dirty="0">
                <a:solidFill>
                  <a:schemeClr val="bg1"/>
                </a:solidFill>
              </a:rPr>
              <a:t>Essa opção é a mais utilizada em transações B2C, ou seja, aquelas em que empresas vendem diretamente para o consumidor final.</a:t>
            </a:r>
          </a:p>
        </p:txBody>
      </p:sp>
    </p:spTree>
    <p:extLst>
      <p:ext uri="{BB962C8B-B14F-4D97-AF65-F5344CB8AC3E}">
        <p14:creationId xmlns:p14="http://schemas.microsoft.com/office/powerpoint/2010/main" val="2510526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3501064" y="188640"/>
            <a:ext cx="2727120" cy="1107996"/>
          </a:xfrm>
          <a:prstGeom prst="rect">
            <a:avLst/>
          </a:prstGeom>
          <a:noFill/>
        </p:spPr>
        <p:txBody>
          <a:bodyPr wrap="square" rtlCol="0">
            <a:spAutoFit/>
          </a:bodyPr>
          <a:lstStyle/>
          <a:p>
            <a:r>
              <a:rPr lang="pt-BR" sz="6600" b="1" spc="-150" dirty="0">
                <a:latin typeface="Arial" pitchFamily="34" charset="0"/>
                <a:cs typeface="Arial" pitchFamily="34" charset="0"/>
              </a:rPr>
              <a:t>Frete</a:t>
            </a:r>
          </a:p>
        </p:txBody>
      </p:sp>
      <p:sp>
        <p:nvSpPr>
          <p:cNvPr id="2" name="AutoShape 2" descr="Resultado de imagem para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5" name="Retângulo 4"/>
          <p:cNvSpPr/>
          <p:nvPr/>
        </p:nvSpPr>
        <p:spPr>
          <a:xfrm>
            <a:off x="1043608" y="1988840"/>
            <a:ext cx="7344816" cy="4154984"/>
          </a:xfrm>
          <a:prstGeom prst="rect">
            <a:avLst/>
          </a:prstGeom>
        </p:spPr>
        <p:txBody>
          <a:bodyPr wrap="square">
            <a:spAutoFit/>
          </a:bodyPr>
          <a:lstStyle/>
          <a:p>
            <a:r>
              <a:rPr lang="pt-BR" sz="2400" b="1" dirty="0">
                <a:solidFill>
                  <a:srgbClr val="FFFF00"/>
                </a:solidFill>
              </a:rPr>
              <a:t>Frete FOB</a:t>
            </a:r>
          </a:p>
          <a:p>
            <a:r>
              <a:rPr lang="pt-BR" sz="2400" dirty="0">
                <a:solidFill>
                  <a:schemeClr val="bg1"/>
                </a:solidFill>
              </a:rPr>
              <a:t>	A sigla </a:t>
            </a:r>
            <a:r>
              <a:rPr lang="pt-BR" sz="2400" u="sng" dirty="0">
                <a:solidFill>
                  <a:schemeClr val="bg1"/>
                </a:solidFill>
              </a:rPr>
              <a:t>FOB</a:t>
            </a:r>
            <a:r>
              <a:rPr lang="pt-BR" sz="2400" dirty="0">
                <a:solidFill>
                  <a:schemeClr val="bg1"/>
                </a:solidFill>
              </a:rPr>
              <a:t> se refere ao </a:t>
            </a:r>
            <a:r>
              <a:rPr lang="pt-BR" sz="2400" dirty="0" err="1">
                <a:solidFill>
                  <a:schemeClr val="bg1"/>
                </a:solidFill>
              </a:rPr>
              <a:t>Free</a:t>
            </a:r>
            <a:r>
              <a:rPr lang="pt-BR" sz="2400" dirty="0">
                <a:solidFill>
                  <a:schemeClr val="bg1"/>
                </a:solidFill>
              </a:rPr>
              <a:t> </a:t>
            </a:r>
            <a:r>
              <a:rPr lang="pt-BR" sz="2400" dirty="0" err="1">
                <a:solidFill>
                  <a:schemeClr val="bg1"/>
                </a:solidFill>
              </a:rPr>
              <a:t>on</a:t>
            </a:r>
            <a:r>
              <a:rPr lang="pt-BR" sz="2400" dirty="0">
                <a:solidFill>
                  <a:schemeClr val="bg1"/>
                </a:solidFill>
              </a:rPr>
              <a:t> </a:t>
            </a:r>
            <a:r>
              <a:rPr lang="pt-BR" sz="2400" dirty="0" err="1">
                <a:solidFill>
                  <a:schemeClr val="bg1"/>
                </a:solidFill>
              </a:rPr>
              <a:t>board</a:t>
            </a:r>
            <a:r>
              <a:rPr lang="pt-BR" sz="2400" dirty="0">
                <a:solidFill>
                  <a:schemeClr val="bg1"/>
                </a:solidFill>
              </a:rPr>
              <a:t>, ou Livre a bordo. Nesse tipo de frete, é o cliente que se responsabiliza pelo pagamento do custo do transporte, pelo seguro dos itens e o gerenciamento dos riscos do transporte.</a:t>
            </a:r>
          </a:p>
          <a:p>
            <a:r>
              <a:rPr lang="pt-BR" sz="2400" dirty="0">
                <a:solidFill>
                  <a:schemeClr val="bg1"/>
                </a:solidFill>
              </a:rPr>
              <a:t>Mesmo que o embarcador acione a transportadora, é o destinatário que cuida da operação e o pagamento é feito no ato do recebimento das mercadorias. Normalmente ele é mais utilizado em operações B2B, aquelas em que empresas vendem para outras empresas.</a:t>
            </a:r>
          </a:p>
        </p:txBody>
      </p:sp>
    </p:spTree>
    <p:extLst>
      <p:ext uri="{BB962C8B-B14F-4D97-AF65-F5344CB8AC3E}">
        <p14:creationId xmlns:p14="http://schemas.microsoft.com/office/powerpoint/2010/main" val="2784368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1592796" y="194432"/>
            <a:ext cx="5886400" cy="1015663"/>
          </a:xfrm>
          <a:prstGeom prst="rect">
            <a:avLst/>
          </a:prstGeom>
          <a:noFill/>
        </p:spPr>
        <p:txBody>
          <a:bodyPr wrap="square" rtlCol="0">
            <a:spAutoFit/>
          </a:bodyPr>
          <a:lstStyle/>
          <a:p>
            <a:r>
              <a:rPr lang="pt-BR" sz="6000" b="1" spc="-150" dirty="0">
                <a:latin typeface="Arial" pitchFamily="34" charset="0"/>
                <a:cs typeface="Arial" pitchFamily="34" charset="0"/>
              </a:rPr>
              <a:t>Tipos de carga</a:t>
            </a:r>
          </a:p>
        </p:txBody>
      </p:sp>
      <p:sp>
        <p:nvSpPr>
          <p:cNvPr id="2" name="AutoShape 2" descr="Resultado de imagem para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3" name="Retângulo 2"/>
          <p:cNvSpPr/>
          <p:nvPr/>
        </p:nvSpPr>
        <p:spPr>
          <a:xfrm>
            <a:off x="755576" y="1772816"/>
            <a:ext cx="7110536" cy="4401205"/>
          </a:xfrm>
          <a:prstGeom prst="rect">
            <a:avLst/>
          </a:prstGeom>
        </p:spPr>
        <p:txBody>
          <a:bodyPr wrap="square">
            <a:spAutoFit/>
          </a:bodyPr>
          <a:lstStyle/>
          <a:p>
            <a:r>
              <a:rPr lang="pt-BR" sz="2000" b="1" dirty="0">
                <a:solidFill>
                  <a:srgbClr val="FFFF00"/>
                </a:solidFill>
              </a:rPr>
              <a:t>Carga fechada</a:t>
            </a:r>
          </a:p>
          <a:p>
            <a:r>
              <a:rPr lang="pt-BR" sz="2000" dirty="0">
                <a:solidFill>
                  <a:schemeClr val="bg1"/>
                </a:solidFill>
              </a:rPr>
              <a:t>As cargas fechadas, também chamadas de lotação, são aquelas que ocupam todo, ou maior parte, do espaço de um caminhão e, com isso, caracterizam-se como transporte dedicado. Nesse caso, o veículo sai do remetente e segue diretamente para o destinatário, sendo este o único ponto de entrega.</a:t>
            </a:r>
          </a:p>
          <a:p>
            <a:endParaRPr lang="pt-BR" sz="2000" dirty="0"/>
          </a:p>
          <a:p>
            <a:r>
              <a:rPr lang="pt-BR" sz="2000" b="1" dirty="0">
                <a:solidFill>
                  <a:srgbClr val="FFFF00"/>
                </a:solidFill>
              </a:rPr>
              <a:t>Carga fracionada</a:t>
            </a:r>
          </a:p>
          <a:p>
            <a:r>
              <a:rPr lang="pt-BR" sz="2000" dirty="0">
                <a:solidFill>
                  <a:schemeClr val="bg1"/>
                </a:solidFill>
              </a:rPr>
              <a:t>Já as cargas fracionadas são aquelas em que diversos pequenos pedidos são colocados no veículo, fazendo com que ele saia do remetente e seja destinado a vários pontos de entrega — de clientes distintos.</a:t>
            </a:r>
          </a:p>
          <a:p>
            <a:r>
              <a:rPr lang="pt-BR" sz="2000" dirty="0">
                <a:solidFill>
                  <a:schemeClr val="bg1"/>
                </a:solidFill>
              </a:rPr>
              <a:t>A cobrança do frete é mais complexa e envolve o peso, o espaço ocupado dentro do veículo, a distância, entre outros aspectos</a:t>
            </a:r>
          </a:p>
        </p:txBody>
      </p:sp>
    </p:spTree>
    <p:extLst>
      <p:ext uri="{BB962C8B-B14F-4D97-AF65-F5344CB8AC3E}">
        <p14:creationId xmlns:p14="http://schemas.microsoft.com/office/powerpoint/2010/main" val="3514427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2830370" y="238760"/>
            <a:ext cx="3411252" cy="1015663"/>
          </a:xfrm>
          <a:prstGeom prst="rect">
            <a:avLst/>
          </a:prstGeom>
          <a:noFill/>
        </p:spPr>
        <p:txBody>
          <a:bodyPr wrap="square" rtlCol="0">
            <a:spAutoFit/>
          </a:bodyPr>
          <a:lstStyle/>
          <a:p>
            <a:r>
              <a:rPr lang="pt-BR" sz="6000" b="1" spc="-150" dirty="0">
                <a:latin typeface="Arial" pitchFamily="34" charset="0"/>
                <a:cs typeface="Arial" pitchFamily="34" charset="0"/>
              </a:rPr>
              <a:t>Variáveis </a:t>
            </a:r>
          </a:p>
        </p:txBody>
      </p:sp>
      <p:sp>
        <p:nvSpPr>
          <p:cNvPr id="2" name="AutoShape 2" descr="Resultado de imagem para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5" name="Retângulo 4"/>
          <p:cNvSpPr/>
          <p:nvPr/>
        </p:nvSpPr>
        <p:spPr>
          <a:xfrm>
            <a:off x="480431" y="1772816"/>
            <a:ext cx="8340041" cy="4401205"/>
          </a:xfrm>
          <a:prstGeom prst="rect">
            <a:avLst/>
          </a:prstGeom>
        </p:spPr>
        <p:txBody>
          <a:bodyPr wrap="square">
            <a:spAutoFit/>
          </a:bodyPr>
          <a:lstStyle/>
          <a:p>
            <a:r>
              <a:rPr lang="pt-BR" sz="2800" b="1" dirty="0">
                <a:solidFill>
                  <a:srgbClr val="FFFF00"/>
                </a:solidFill>
              </a:rPr>
              <a:t>Variáveis consideradas no cálculo de frete:</a:t>
            </a:r>
          </a:p>
          <a:p>
            <a:pPr marL="457200" indent="-457200">
              <a:buFont typeface="Arial" pitchFamily="34" charset="0"/>
              <a:buChar char="•"/>
            </a:pPr>
            <a:r>
              <a:rPr lang="pt-BR" sz="2800" dirty="0">
                <a:solidFill>
                  <a:schemeClr val="bg1"/>
                </a:solidFill>
              </a:rPr>
              <a:t>Peso</a:t>
            </a:r>
          </a:p>
          <a:p>
            <a:pPr marL="457200" indent="-457200">
              <a:buFont typeface="Arial" pitchFamily="34" charset="0"/>
              <a:buChar char="•"/>
            </a:pPr>
            <a:r>
              <a:rPr lang="pt-BR" sz="2800" dirty="0">
                <a:solidFill>
                  <a:schemeClr val="bg1"/>
                </a:solidFill>
              </a:rPr>
              <a:t>Valor NF</a:t>
            </a:r>
          </a:p>
          <a:p>
            <a:pPr marL="457200" indent="-457200">
              <a:buFont typeface="Arial" pitchFamily="34" charset="0"/>
              <a:buChar char="•"/>
            </a:pPr>
            <a:r>
              <a:rPr lang="pt-BR" sz="2800" dirty="0">
                <a:solidFill>
                  <a:schemeClr val="bg1"/>
                </a:solidFill>
              </a:rPr>
              <a:t>Distância</a:t>
            </a:r>
          </a:p>
          <a:p>
            <a:pPr marL="457200" indent="-457200">
              <a:buFont typeface="Arial" pitchFamily="34" charset="0"/>
              <a:buChar char="•"/>
            </a:pPr>
            <a:r>
              <a:rPr lang="pt-BR" sz="2800" dirty="0">
                <a:solidFill>
                  <a:schemeClr val="bg1"/>
                </a:solidFill>
              </a:rPr>
              <a:t>Características do destinatário (dificuldades de entrega)</a:t>
            </a:r>
          </a:p>
          <a:p>
            <a:pPr marL="457200" indent="-457200">
              <a:buFont typeface="Arial" pitchFamily="34" charset="0"/>
              <a:buChar char="•"/>
            </a:pPr>
            <a:r>
              <a:rPr lang="pt-BR" sz="2800" dirty="0">
                <a:solidFill>
                  <a:schemeClr val="bg1"/>
                </a:solidFill>
              </a:rPr>
              <a:t>Modais de transporte (se necessário outro)</a:t>
            </a:r>
          </a:p>
          <a:p>
            <a:pPr marL="457200" indent="-457200">
              <a:buFont typeface="Arial" pitchFamily="34" charset="0"/>
              <a:buChar char="•"/>
            </a:pPr>
            <a:r>
              <a:rPr lang="pt-BR" sz="2800" dirty="0">
                <a:solidFill>
                  <a:schemeClr val="bg1"/>
                </a:solidFill>
              </a:rPr>
              <a:t>Características da carga (perecíveis, vivas, medicamentos, flores...)</a:t>
            </a:r>
          </a:p>
          <a:p>
            <a:pPr marL="457200" indent="-457200">
              <a:buFont typeface="Arial" pitchFamily="34" charset="0"/>
              <a:buChar char="•"/>
            </a:pPr>
            <a:r>
              <a:rPr lang="pt-BR" sz="2800" dirty="0">
                <a:solidFill>
                  <a:schemeClr val="bg1"/>
                </a:solidFill>
              </a:rPr>
              <a:t>...</a:t>
            </a:r>
          </a:p>
        </p:txBody>
      </p:sp>
    </p:spTree>
    <p:extLst>
      <p:ext uri="{BB962C8B-B14F-4D97-AF65-F5344CB8AC3E}">
        <p14:creationId xmlns:p14="http://schemas.microsoft.com/office/powerpoint/2010/main" val="1005623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2830370" y="238760"/>
            <a:ext cx="3411252" cy="1015663"/>
          </a:xfrm>
          <a:prstGeom prst="rect">
            <a:avLst/>
          </a:prstGeom>
          <a:noFill/>
        </p:spPr>
        <p:txBody>
          <a:bodyPr wrap="square" rtlCol="0">
            <a:spAutoFit/>
          </a:bodyPr>
          <a:lstStyle/>
          <a:p>
            <a:r>
              <a:rPr lang="pt-BR" sz="6000" b="1" spc="-150" dirty="0">
                <a:latin typeface="Arial" pitchFamily="34" charset="0"/>
                <a:cs typeface="Arial" pitchFamily="34" charset="0"/>
              </a:rPr>
              <a:t>Variáveis </a:t>
            </a:r>
          </a:p>
        </p:txBody>
      </p:sp>
      <p:sp>
        <p:nvSpPr>
          <p:cNvPr id="2" name="AutoShape 2" descr="Resultado de imagem para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5" name="Retângulo 4"/>
          <p:cNvSpPr/>
          <p:nvPr/>
        </p:nvSpPr>
        <p:spPr>
          <a:xfrm>
            <a:off x="480431" y="1772816"/>
            <a:ext cx="8340041" cy="5262979"/>
          </a:xfrm>
          <a:prstGeom prst="rect">
            <a:avLst/>
          </a:prstGeom>
        </p:spPr>
        <p:txBody>
          <a:bodyPr wrap="square">
            <a:spAutoFit/>
          </a:bodyPr>
          <a:lstStyle/>
          <a:p>
            <a:pPr marL="457200" indent="-457200">
              <a:buFont typeface="Arial" pitchFamily="34" charset="0"/>
              <a:buChar char="•"/>
            </a:pPr>
            <a:r>
              <a:rPr lang="pt-BR" sz="2800" b="1" dirty="0">
                <a:solidFill>
                  <a:schemeClr val="bg1"/>
                </a:solidFill>
              </a:rPr>
              <a:t>Taxas específicas:</a:t>
            </a:r>
          </a:p>
          <a:p>
            <a:r>
              <a:rPr lang="pt-BR" sz="2800" dirty="0">
                <a:solidFill>
                  <a:schemeClr val="bg1"/>
                </a:solidFill>
              </a:rPr>
              <a:t>Taxa de restrição do trânsito (TRT);</a:t>
            </a:r>
          </a:p>
          <a:p>
            <a:r>
              <a:rPr lang="pt-BR" sz="2800" dirty="0">
                <a:solidFill>
                  <a:schemeClr val="bg1"/>
                </a:solidFill>
              </a:rPr>
              <a:t>taxa de dificuldade na entrega (TDE): para locais de difícil acesso, perigosos, entre outros;</a:t>
            </a:r>
          </a:p>
          <a:p>
            <a:r>
              <a:rPr lang="pt-BR" sz="2800" dirty="0">
                <a:solidFill>
                  <a:schemeClr val="bg1"/>
                </a:solidFill>
              </a:rPr>
              <a:t>taxa de </a:t>
            </a:r>
            <a:r>
              <a:rPr lang="pt-BR" sz="2800" dirty="0" err="1">
                <a:solidFill>
                  <a:schemeClr val="bg1"/>
                </a:solidFill>
              </a:rPr>
              <a:t>reentrega</a:t>
            </a:r>
            <a:r>
              <a:rPr lang="pt-BR" sz="2800" dirty="0">
                <a:solidFill>
                  <a:schemeClr val="bg1"/>
                </a:solidFill>
              </a:rPr>
              <a:t>: nos casos em que o cliente se recusa a receber no momento, ou se encontra ausente, e o produto precisa ser reenviado posteriormente;</a:t>
            </a:r>
          </a:p>
          <a:p>
            <a:r>
              <a:rPr lang="pt-BR" sz="2800" dirty="0">
                <a:solidFill>
                  <a:schemeClr val="bg1"/>
                </a:solidFill>
              </a:rPr>
              <a:t>frete mínimo (definição de um peso mínimo para transporte — caso a carga não o alcance, é cobrado o valor mínimo de frete).</a:t>
            </a:r>
          </a:p>
          <a:p>
            <a:endParaRPr lang="pt-BR" sz="2800" b="1" dirty="0">
              <a:solidFill>
                <a:srgbClr val="FFFF00"/>
              </a:solidFill>
            </a:endParaRPr>
          </a:p>
          <a:p>
            <a:endParaRPr lang="pt-BR" sz="2800" dirty="0">
              <a:solidFill>
                <a:schemeClr val="bg1"/>
              </a:solidFill>
            </a:endParaRPr>
          </a:p>
        </p:txBody>
      </p:sp>
    </p:spTree>
    <p:extLst>
      <p:ext uri="{BB962C8B-B14F-4D97-AF65-F5344CB8AC3E}">
        <p14:creationId xmlns:p14="http://schemas.microsoft.com/office/powerpoint/2010/main" val="4196116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2267744" y="382282"/>
            <a:ext cx="4536504" cy="646331"/>
          </a:xfrm>
          <a:prstGeom prst="rect">
            <a:avLst/>
          </a:prstGeom>
          <a:noFill/>
        </p:spPr>
        <p:txBody>
          <a:bodyPr wrap="square" rtlCol="0">
            <a:spAutoFit/>
          </a:bodyPr>
          <a:lstStyle/>
          <a:p>
            <a:r>
              <a:rPr lang="pt-BR" sz="3600" b="1" spc="-150" dirty="0">
                <a:latin typeface="Arial" pitchFamily="34" charset="0"/>
                <a:cs typeface="Arial" pitchFamily="34" charset="0"/>
              </a:rPr>
              <a:t>O que é logística?</a:t>
            </a:r>
          </a:p>
        </p:txBody>
      </p:sp>
      <p:sp>
        <p:nvSpPr>
          <p:cNvPr id="8" name="CaixaDeTexto 7"/>
          <p:cNvSpPr txBox="1"/>
          <p:nvPr/>
        </p:nvSpPr>
        <p:spPr>
          <a:xfrm>
            <a:off x="467544" y="1772816"/>
            <a:ext cx="8334672" cy="1569660"/>
          </a:xfrm>
          <a:prstGeom prst="rect">
            <a:avLst/>
          </a:prstGeom>
          <a:noFill/>
          <a:ln>
            <a:solidFill>
              <a:schemeClr val="bg1"/>
            </a:solidFill>
          </a:ln>
        </p:spPr>
        <p:txBody>
          <a:bodyPr wrap="square" rtlCol="0">
            <a:spAutoFit/>
          </a:bodyPr>
          <a:lstStyle/>
          <a:p>
            <a:r>
              <a:rPr lang="pt-BR" sz="3200" spc="-150" dirty="0">
                <a:solidFill>
                  <a:schemeClr val="bg1"/>
                </a:solidFill>
                <a:latin typeface="Arial" pitchFamily="34" charset="0"/>
                <a:cs typeface="Arial" pitchFamily="34" charset="0"/>
              </a:rPr>
              <a:t>Logística não está centrada apenas em conceitos de transporte. (receber e entregar)</a:t>
            </a:r>
          </a:p>
          <a:p>
            <a:r>
              <a:rPr lang="pt-BR" sz="3200" spc="-150" dirty="0">
                <a:solidFill>
                  <a:schemeClr val="bg1"/>
                </a:solidFill>
                <a:latin typeface="Arial" pitchFamily="34" charset="0"/>
                <a:cs typeface="Arial" pitchFamily="34" charset="0"/>
              </a:rPr>
              <a:t>Logística é diferente de transporte</a:t>
            </a:r>
          </a:p>
        </p:txBody>
      </p:sp>
      <p:sp>
        <p:nvSpPr>
          <p:cNvPr id="9" name="CaixaDeTexto 8"/>
          <p:cNvSpPr txBox="1"/>
          <p:nvPr/>
        </p:nvSpPr>
        <p:spPr>
          <a:xfrm>
            <a:off x="429625" y="3861048"/>
            <a:ext cx="8334672" cy="2677656"/>
          </a:xfrm>
          <a:prstGeom prst="rect">
            <a:avLst/>
          </a:prstGeom>
          <a:solidFill>
            <a:srgbClr val="00B050"/>
          </a:solidFill>
          <a:ln>
            <a:noFill/>
          </a:ln>
        </p:spPr>
        <p:txBody>
          <a:bodyPr wrap="square" rtlCol="0">
            <a:spAutoFit/>
          </a:bodyPr>
          <a:lstStyle/>
          <a:p>
            <a:r>
              <a:rPr lang="pt-BR" sz="2800" spc="-150" dirty="0">
                <a:solidFill>
                  <a:schemeClr val="bg1"/>
                </a:solidFill>
                <a:latin typeface="Arial" pitchFamily="34" charset="0"/>
                <a:cs typeface="Arial" pitchFamily="34" charset="0"/>
              </a:rPr>
              <a:t>Logística é o processo de planejar, implementar e controlar de maneira eficiente o fluxo </a:t>
            </a:r>
            <a:r>
              <a:rPr lang="pt-BR" sz="2800" spc="-150" dirty="0">
                <a:solidFill>
                  <a:srgbClr val="FFFF00"/>
                </a:solidFill>
                <a:latin typeface="Arial" pitchFamily="34" charset="0"/>
                <a:cs typeface="Arial" pitchFamily="34" charset="0"/>
              </a:rPr>
              <a:t>produtivo</a:t>
            </a:r>
            <a:r>
              <a:rPr lang="pt-BR" sz="2800" spc="-150" dirty="0">
                <a:solidFill>
                  <a:schemeClr val="bg1"/>
                </a:solidFill>
                <a:latin typeface="Arial" pitchFamily="34" charset="0"/>
                <a:cs typeface="Arial" pitchFamily="34" charset="0"/>
              </a:rPr>
              <a:t> e armazenagem de </a:t>
            </a:r>
            <a:r>
              <a:rPr lang="pt-BR" sz="2800" spc="-150" dirty="0">
                <a:solidFill>
                  <a:srgbClr val="FFFF00"/>
                </a:solidFill>
                <a:latin typeface="Arial" pitchFamily="34" charset="0"/>
                <a:cs typeface="Arial" pitchFamily="34" charset="0"/>
              </a:rPr>
              <a:t>produtos</a:t>
            </a:r>
            <a:r>
              <a:rPr lang="pt-BR" sz="2800" spc="-150" dirty="0">
                <a:solidFill>
                  <a:schemeClr val="bg1"/>
                </a:solidFill>
                <a:latin typeface="Arial" pitchFamily="34" charset="0"/>
                <a:cs typeface="Arial" pitchFamily="34" charset="0"/>
              </a:rPr>
              <a:t>, bem como os </a:t>
            </a:r>
            <a:r>
              <a:rPr lang="pt-BR" sz="2800" spc="-150" dirty="0">
                <a:solidFill>
                  <a:srgbClr val="FFFF00"/>
                </a:solidFill>
                <a:latin typeface="Arial" pitchFamily="34" charset="0"/>
                <a:cs typeface="Arial" pitchFamily="34" charset="0"/>
              </a:rPr>
              <a:t>serviços</a:t>
            </a:r>
            <a:r>
              <a:rPr lang="pt-BR" sz="2800" spc="-150" dirty="0">
                <a:solidFill>
                  <a:schemeClr val="bg1"/>
                </a:solidFill>
                <a:latin typeface="Arial" pitchFamily="34" charset="0"/>
                <a:cs typeface="Arial" pitchFamily="34" charset="0"/>
              </a:rPr>
              <a:t> e informações aos interessados, abrangendo desde o ponto de origem até o ponto de consumo, com o objetivo de atender as necessidades do </a:t>
            </a:r>
            <a:r>
              <a:rPr lang="pt-BR" sz="2800" spc="-150" dirty="0">
                <a:solidFill>
                  <a:srgbClr val="FFFF00"/>
                </a:solidFill>
                <a:latin typeface="Arial" pitchFamily="34" charset="0"/>
                <a:cs typeface="Arial" pitchFamily="34" charset="0"/>
              </a:rPr>
              <a:t>consumidor</a:t>
            </a:r>
            <a:r>
              <a:rPr lang="pt-BR" sz="2800" spc="-150" dirty="0">
                <a:solidFill>
                  <a:schemeClr val="bg1"/>
                </a:solidFill>
                <a:latin typeface="Arial" pitchFamily="34" charset="0"/>
                <a:cs typeface="Arial" pitchFamily="34" charset="0"/>
              </a:rPr>
              <a:t>.</a:t>
            </a:r>
          </a:p>
        </p:txBody>
      </p:sp>
    </p:spTree>
    <p:extLst>
      <p:ext uri="{BB962C8B-B14F-4D97-AF65-F5344CB8AC3E}">
        <p14:creationId xmlns:p14="http://schemas.microsoft.com/office/powerpoint/2010/main" val="2549850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2830370" y="238760"/>
            <a:ext cx="3411252" cy="1015663"/>
          </a:xfrm>
          <a:prstGeom prst="rect">
            <a:avLst/>
          </a:prstGeom>
          <a:noFill/>
        </p:spPr>
        <p:txBody>
          <a:bodyPr wrap="square" rtlCol="0">
            <a:spAutoFit/>
          </a:bodyPr>
          <a:lstStyle/>
          <a:p>
            <a:r>
              <a:rPr lang="pt-BR" sz="6000" b="1" spc="-150" dirty="0">
                <a:latin typeface="Arial" pitchFamily="34" charset="0"/>
                <a:cs typeface="Arial" pitchFamily="34" charset="0"/>
              </a:rPr>
              <a:t>Variáveis </a:t>
            </a:r>
          </a:p>
        </p:txBody>
      </p:sp>
      <p:sp>
        <p:nvSpPr>
          <p:cNvPr id="2" name="AutoShape 2" descr="Resultado de imagem para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5" name="Retângulo 4"/>
          <p:cNvSpPr/>
          <p:nvPr/>
        </p:nvSpPr>
        <p:spPr>
          <a:xfrm>
            <a:off x="480431" y="1772816"/>
            <a:ext cx="8340041" cy="954107"/>
          </a:xfrm>
          <a:prstGeom prst="rect">
            <a:avLst/>
          </a:prstGeom>
        </p:spPr>
        <p:txBody>
          <a:bodyPr wrap="square">
            <a:spAutoFit/>
          </a:bodyPr>
          <a:lstStyle/>
          <a:p>
            <a:endParaRPr lang="pt-BR" sz="2800" b="1" dirty="0">
              <a:solidFill>
                <a:srgbClr val="FFFF00"/>
              </a:solidFill>
            </a:endParaRPr>
          </a:p>
          <a:p>
            <a:endParaRPr lang="pt-BR" sz="2800" dirty="0">
              <a:solidFill>
                <a:schemeClr val="bg1"/>
              </a:solidFill>
            </a:endParaRPr>
          </a:p>
        </p:txBody>
      </p:sp>
      <p:sp>
        <p:nvSpPr>
          <p:cNvPr id="3" name="Retângulo 2"/>
          <p:cNvSpPr/>
          <p:nvPr/>
        </p:nvSpPr>
        <p:spPr>
          <a:xfrm>
            <a:off x="539552" y="4581128"/>
            <a:ext cx="7416824" cy="1569660"/>
          </a:xfrm>
          <a:prstGeom prst="rect">
            <a:avLst/>
          </a:prstGeom>
        </p:spPr>
        <p:txBody>
          <a:bodyPr wrap="square">
            <a:spAutoFit/>
          </a:bodyPr>
          <a:lstStyle/>
          <a:p>
            <a:pPr marL="342900" indent="-342900">
              <a:buFont typeface="Arial" pitchFamily="34" charset="0"/>
              <a:buChar char="•"/>
            </a:pPr>
            <a:r>
              <a:rPr lang="pt-BR" sz="2400" b="1" dirty="0">
                <a:solidFill>
                  <a:schemeClr val="bg1"/>
                </a:solidFill>
              </a:rPr>
              <a:t>Tributos e pedágios</a:t>
            </a:r>
          </a:p>
          <a:p>
            <a:r>
              <a:rPr lang="pt-BR" sz="2400" dirty="0">
                <a:solidFill>
                  <a:schemeClr val="bg1"/>
                </a:solidFill>
              </a:rPr>
              <a:t>Por fim, podemos incluir nessa conta a cobrança dos tributos — como ICMS — e os pedágios que envolvem a operação de transporte.</a:t>
            </a:r>
          </a:p>
        </p:txBody>
      </p:sp>
      <p:sp>
        <p:nvSpPr>
          <p:cNvPr id="8" name="Retângulo 7"/>
          <p:cNvSpPr/>
          <p:nvPr/>
        </p:nvSpPr>
        <p:spPr>
          <a:xfrm>
            <a:off x="460375" y="1772816"/>
            <a:ext cx="7992888" cy="2554545"/>
          </a:xfrm>
          <a:prstGeom prst="rect">
            <a:avLst/>
          </a:prstGeom>
        </p:spPr>
        <p:txBody>
          <a:bodyPr wrap="square">
            <a:spAutoFit/>
          </a:bodyPr>
          <a:lstStyle/>
          <a:p>
            <a:pPr marL="285750" indent="-285750">
              <a:buFont typeface="Arial" pitchFamily="34" charset="0"/>
              <a:buChar char="•"/>
            </a:pPr>
            <a:r>
              <a:rPr lang="pt-BR" sz="2000" b="1" dirty="0">
                <a:solidFill>
                  <a:schemeClr val="bg1"/>
                </a:solidFill>
              </a:rPr>
              <a:t>Cubagem</a:t>
            </a:r>
          </a:p>
          <a:p>
            <a:r>
              <a:rPr lang="pt-BR" sz="2000" dirty="0">
                <a:solidFill>
                  <a:schemeClr val="bg1"/>
                </a:solidFill>
              </a:rPr>
              <a:t>A </a:t>
            </a:r>
            <a:r>
              <a:rPr lang="pt-BR" sz="2000" u="sng" dirty="0">
                <a:solidFill>
                  <a:schemeClr val="bg1"/>
                </a:solidFill>
              </a:rPr>
              <a:t>cubagem</a:t>
            </a:r>
            <a:r>
              <a:rPr lang="pt-BR" sz="2000" dirty="0">
                <a:solidFill>
                  <a:schemeClr val="bg1"/>
                </a:solidFill>
              </a:rPr>
              <a:t>, de maneira resumida, pode ser definida como a relação entre o peso que uma carga possui e o espaço que ela ocupa dentro de um veículo. Ela pode ser encontrada por meio de uma fórmula, o fator de cubagem.</a:t>
            </a:r>
          </a:p>
          <a:p>
            <a:r>
              <a:rPr lang="pt-BR" sz="2000" dirty="0">
                <a:solidFill>
                  <a:schemeClr val="bg1"/>
                </a:solidFill>
              </a:rPr>
              <a:t>Trata-se de uma constante equivalente a um metro cúbico. Esse número é definido de acordo com o que se acredita ser ideal para uma carga, sendo que no modal rodoviário, de maneira geral, 1 metro cúbico é referente a 300kg.</a:t>
            </a:r>
          </a:p>
        </p:txBody>
      </p:sp>
    </p:spTree>
    <p:extLst>
      <p:ext uri="{BB962C8B-B14F-4D97-AF65-F5344CB8AC3E}">
        <p14:creationId xmlns:p14="http://schemas.microsoft.com/office/powerpoint/2010/main" val="168726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2333033" y="154399"/>
            <a:ext cx="4549942" cy="1015663"/>
          </a:xfrm>
          <a:prstGeom prst="rect">
            <a:avLst/>
          </a:prstGeom>
          <a:noFill/>
        </p:spPr>
        <p:txBody>
          <a:bodyPr wrap="square" rtlCol="0">
            <a:spAutoFit/>
          </a:bodyPr>
          <a:lstStyle/>
          <a:p>
            <a:r>
              <a:rPr lang="pt-BR" sz="6000" b="1" spc="-150" dirty="0">
                <a:latin typeface="Arial" pitchFamily="34" charset="0"/>
                <a:cs typeface="Arial" pitchFamily="34" charset="0"/>
              </a:rPr>
              <a:t>Dimensões</a:t>
            </a:r>
          </a:p>
        </p:txBody>
      </p:sp>
      <p:sp>
        <p:nvSpPr>
          <p:cNvPr id="2" name="AutoShape 2" descr="Resultado de imagem para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9" name="Retângulo 8"/>
          <p:cNvSpPr/>
          <p:nvPr/>
        </p:nvSpPr>
        <p:spPr>
          <a:xfrm>
            <a:off x="435186" y="1628800"/>
            <a:ext cx="8342522" cy="1569660"/>
          </a:xfrm>
          <a:prstGeom prst="rect">
            <a:avLst/>
          </a:prstGeom>
        </p:spPr>
        <p:txBody>
          <a:bodyPr wrap="square">
            <a:spAutoFit/>
          </a:bodyPr>
          <a:lstStyle/>
          <a:p>
            <a:pPr marL="342900" indent="-342900">
              <a:buFont typeface="Arial" pitchFamily="34" charset="0"/>
              <a:buChar char="•"/>
            </a:pPr>
            <a:r>
              <a:rPr lang="pt-BR" sz="2400" dirty="0">
                <a:solidFill>
                  <a:schemeClr val="bg1"/>
                </a:solidFill>
              </a:rPr>
              <a:t>o </a:t>
            </a:r>
            <a:r>
              <a:rPr lang="pt-BR" sz="2400" b="1" dirty="0">
                <a:solidFill>
                  <a:schemeClr val="bg1"/>
                </a:solidFill>
              </a:rPr>
              <a:t>comprimento</a:t>
            </a:r>
            <a:r>
              <a:rPr lang="pt-BR" sz="2400" dirty="0">
                <a:solidFill>
                  <a:schemeClr val="bg1"/>
                </a:solidFill>
              </a:rPr>
              <a:t> será o tamanho de uma ponta à outra da caixa medindo pelo lado maior;</a:t>
            </a:r>
          </a:p>
          <a:p>
            <a:pPr marL="342900" indent="-342900">
              <a:buFont typeface="Arial" pitchFamily="34" charset="0"/>
              <a:buChar char="•"/>
            </a:pPr>
            <a:r>
              <a:rPr lang="pt-BR" sz="2400" dirty="0">
                <a:solidFill>
                  <a:schemeClr val="bg1"/>
                </a:solidFill>
              </a:rPr>
              <a:t>a </a:t>
            </a:r>
            <a:r>
              <a:rPr lang="pt-BR" sz="2400" b="1" dirty="0">
                <a:solidFill>
                  <a:schemeClr val="bg1"/>
                </a:solidFill>
              </a:rPr>
              <a:t>largura</a:t>
            </a:r>
            <a:r>
              <a:rPr lang="pt-BR" sz="2400" dirty="0">
                <a:solidFill>
                  <a:schemeClr val="bg1"/>
                </a:solidFill>
              </a:rPr>
              <a:t> será a medição do lado menor;</a:t>
            </a:r>
          </a:p>
          <a:p>
            <a:pPr marL="342900" indent="-342900">
              <a:buFont typeface="Arial" pitchFamily="34" charset="0"/>
              <a:buChar char="•"/>
            </a:pPr>
            <a:r>
              <a:rPr lang="pt-BR" sz="2400" dirty="0">
                <a:solidFill>
                  <a:schemeClr val="bg1"/>
                </a:solidFill>
              </a:rPr>
              <a:t>a </a:t>
            </a:r>
            <a:r>
              <a:rPr lang="pt-BR" sz="2400" b="1" dirty="0">
                <a:solidFill>
                  <a:schemeClr val="bg1"/>
                </a:solidFill>
              </a:rPr>
              <a:t>altura</a:t>
            </a:r>
            <a:r>
              <a:rPr lang="pt-BR" sz="2400" dirty="0">
                <a:solidFill>
                  <a:schemeClr val="bg1"/>
                </a:solidFill>
              </a:rPr>
              <a:t> será a medida da parte debaixo até a parte de cima.</a:t>
            </a:r>
          </a:p>
        </p:txBody>
      </p:sp>
      <p:pic>
        <p:nvPicPr>
          <p:cNvPr id="3076" name="Picture 4" descr="Comprimento largura e altu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3356992"/>
            <a:ext cx="4536504" cy="3082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4603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2333033" y="154399"/>
            <a:ext cx="4549942" cy="1015663"/>
          </a:xfrm>
          <a:prstGeom prst="rect">
            <a:avLst/>
          </a:prstGeom>
          <a:noFill/>
        </p:spPr>
        <p:txBody>
          <a:bodyPr wrap="square" rtlCol="0">
            <a:spAutoFit/>
          </a:bodyPr>
          <a:lstStyle/>
          <a:p>
            <a:r>
              <a:rPr lang="pt-BR" sz="6000" b="1" spc="-150" dirty="0">
                <a:latin typeface="Arial" pitchFamily="34" charset="0"/>
                <a:cs typeface="Arial" pitchFamily="34" charset="0"/>
              </a:rPr>
              <a:t>Dimensões</a:t>
            </a:r>
          </a:p>
        </p:txBody>
      </p:sp>
      <p:sp>
        <p:nvSpPr>
          <p:cNvPr id="2" name="AutoShape 2" descr="Resultado de imagem para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9" name="Retângulo 8"/>
          <p:cNvSpPr/>
          <p:nvPr/>
        </p:nvSpPr>
        <p:spPr>
          <a:xfrm>
            <a:off x="435186" y="1628800"/>
            <a:ext cx="8342522" cy="1569660"/>
          </a:xfrm>
          <a:prstGeom prst="rect">
            <a:avLst/>
          </a:prstGeom>
        </p:spPr>
        <p:txBody>
          <a:bodyPr wrap="square">
            <a:spAutoFit/>
          </a:bodyPr>
          <a:lstStyle/>
          <a:p>
            <a:r>
              <a:rPr lang="pt-BR" sz="2400" dirty="0">
                <a:solidFill>
                  <a:schemeClr val="bg1"/>
                </a:solidFill>
              </a:rPr>
              <a:t>Altura: 12cm   </a:t>
            </a:r>
          </a:p>
          <a:p>
            <a:r>
              <a:rPr lang="pt-BR" sz="2400" dirty="0">
                <a:solidFill>
                  <a:schemeClr val="bg1"/>
                </a:solidFill>
              </a:rPr>
              <a:t>Largura: 20cm</a:t>
            </a:r>
          </a:p>
          <a:p>
            <a:r>
              <a:rPr lang="pt-BR" sz="2400" dirty="0">
                <a:solidFill>
                  <a:schemeClr val="bg1"/>
                </a:solidFill>
              </a:rPr>
              <a:t>Comprimento:  31cm</a:t>
            </a:r>
          </a:p>
          <a:p>
            <a:endParaRPr lang="pt-BR" sz="2400" dirty="0">
              <a:solidFill>
                <a:schemeClr val="bg1"/>
              </a:solidFill>
            </a:endParaRPr>
          </a:p>
        </p:txBody>
      </p:sp>
      <p:pic>
        <p:nvPicPr>
          <p:cNvPr id="3078" name="Picture 6" descr="Resultado de imagem para caixa de sapato medid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3532" y="3193498"/>
            <a:ext cx="5128943" cy="3320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99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3131840" y="255662"/>
            <a:ext cx="3411252" cy="1015663"/>
          </a:xfrm>
          <a:prstGeom prst="rect">
            <a:avLst/>
          </a:prstGeom>
          <a:noFill/>
        </p:spPr>
        <p:txBody>
          <a:bodyPr wrap="square" rtlCol="0">
            <a:spAutoFit/>
          </a:bodyPr>
          <a:lstStyle/>
          <a:p>
            <a:r>
              <a:rPr lang="pt-BR" sz="6000" b="1" spc="-150" dirty="0">
                <a:latin typeface="Arial" pitchFamily="34" charset="0"/>
                <a:cs typeface="Arial" pitchFamily="34" charset="0"/>
              </a:rPr>
              <a:t>Cálculo </a:t>
            </a:r>
          </a:p>
        </p:txBody>
      </p:sp>
      <p:sp>
        <p:nvSpPr>
          <p:cNvPr id="2" name="AutoShape 2" descr="Resultado de imagem para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5" name="Retângulo 4"/>
          <p:cNvSpPr/>
          <p:nvPr/>
        </p:nvSpPr>
        <p:spPr>
          <a:xfrm>
            <a:off x="480431" y="1772816"/>
            <a:ext cx="8340041" cy="954107"/>
          </a:xfrm>
          <a:prstGeom prst="rect">
            <a:avLst/>
          </a:prstGeom>
        </p:spPr>
        <p:txBody>
          <a:bodyPr wrap="square">
            <a:spAutoFit/>
          </a:bodyPr>
          <a:lstStyle/>
          <a:p>
            <a:endParaRPr lang="pt-BR" sz="2800" b="1" dirty="0">
              <a:solidFill>
                <a:srgbClr val="FFFF00"/>
              </a:solidFill>
            </a:endParaRPr>
          </a:p>
          <a:p>
            <a:endParaRPr lang="pt-BR" sz="2800" dirty="0">
              <a:solidFill>
                <a:schemeClr val="bg1"/>
              </a:solidFill>
            </a:endParaRPr>
          </a:p>
        </p:txBody>
      </p:sp>
      <p:sp>
        <p:nvSpPr>
          <p:cNvPr id="8" name="Retângulo 7"/>
          <p:cNvSpPr/>
          <p:nvPr/>
        </p:nvSpPr>
        <p:spPr>
          <a:xfrm>
            <a:off x="460375" y="1772816"/>
            <a:ext cx="7992888" cy="4832092"/>
          </a:xfrm>
          <a:prstGeom prst="rect">
            <a:avLst/>
          </a:prstGeom>
        </p:spPr>
        <p:txBody>
          <a:bodyPr wrap="square">
            <a:spAutoFit/>
          </a:bodyPr>
          <a:lstStyle/>
          <a:p>
            <a:r>
              <a:rPr lang="pt-BR" sz="2800" b="1" dirty="0" err="1">
                <a:solidFill>
                  <a:schemeClr val="bg1"/>
                </a:solidFill>
              </a:rPr>
              <a:t>Cep</a:t>
            </a:r>
            <a:r>
              <a:rPr lang="pt-BR" sz="2800" b="1" dirty="0">
                <a:solidFill>
                  <a:schemeClr val="bg1"/>
                </a:solidFill>
              </a:rPr>
              <a:t> origem: 13575-050</a:t>
            </a:r>
          </a:p>
          <a:p>
            <a:r>
              <a:rPr lang="pt-BR" sz="2800" b="1" dirty="0">
                <a:solidFill>
                  <a:schemeClr val="bg1"/>
                </a:solidFill>
              </a:rPr>
              <a:t>Cep destino: 01310-200 (</a:t>
            </a:r>
            <a:r>
              <a:rPr lang="pt-BR" sz="2800" b="1" dirty="0" err="1">
                <a:solidFill>
                  <a:schemeClr val="bg1"/>
                </a:solidFill>
              </a:rPr>
              <a:t>Av</a:t>
            </a:r>
            <a:r>
              <a:rPr lang="pt-BR" sz="2800" b="1" dirty="0">
                <a:solidFill>
                  <a:schemeClr val="bg1"/>
                </a:solidFill>
              </a:rPr>
              <a:t> Paulista SP)</a:t>
            </a:r>
          </a:p>
          <a:p>
            <a:endParaRPr lang="pt-BR" sz="2800" dirty="0">
              <a:solidFill>
                <a:schemeClr val="bg1"/>
              </a:solidFill>
            </a:endParaRPr>
          </a:p>
          <a:p>
            <a:r>
              <a:rPr lang="pt-BR" sz="2800" dirty="0">
                <a:solidFill>
                  <a:schemeClr val="bg1"/>
                </a:solidFill>
              </a:rPr>
              <a:t>Altura: 12cm   </a:t>
            </a:r>
          </a:p>
          <a:p>
            <a:r>
              <a:rPr lang="pt-BR" sz="2800" dirty="0">
                <a:solidFill>
                  <a:schemeClr val="bg1"/>
                </a:solidFill>
              </a:rPr>
              <a:t>Largura: 20cm</a:t>
            </a:r>
          </a:p>
          <a:p>
            <a:r>
              <a:rPr lang="pt-BR" sz="2800" dirty="0">
                <a:solidFill>
                  <a:schemeClr val="bg1"/>
                </a:solidFill>
              </a:rPr>
              <a:t>Comprimento:  31cm</a:t>
            </a:r>
          </a:p>
          <a:p>
            <a:r>
              <a:rPr lang="pt-BR" sz="2800" dirty="0">
                <a:solidFill>
                  <a:schemeClr val="bg1"/>
                </a:solidFill>
              </a:rPr>
              <a:t>Peso: 500gr</a:t>
            </a:r>
            <a:endParaRPr lang="pt-BR" sz="2800" dirty="0"/>
          </a:p>
          <a:p>
            <a:r>
              <a:rPr lang="pt-BR" sz="2800" b="1" dirty="0">
                <a:solidFill>
                  <a:schemeClr val="bg1"/>
                </a:solidFill>
              </a:rPr>
              <a:t>Valor NF: R$ 400,00</a:t>
            </a:r>
          </a:p>
          <a:p>
            <a:endParaRPr lang="pt-BR" sz="2800" b="1" dirty="0">
              <a:solidFill>
                <a:schemeClr val="bg1"/>
              </a:solidFill>
            </a:endParaRPr>
          </a:p>
          <a:p>
            <a:r>
              <a:rPr lang="pt-BR" sz="2800" b="1" dirty="0">
                <a:solidFill>
                  <a:schemeClr val="bg1"/>
                </a:solidFill>
                <a:hlinkClick r:id="rId2"/>
              </a:rPr>
              <a:t>https://melhorenvio.com.br/</a:t>
            </a:r>
            <a:endParaRPr lang="pt-BR" sz="2800" b="1" dirty="0">
              <a:solidFill>
                <a:schemeClr val="bg1"/>
              </a:solidFill>
            </a:endParaRPr>
          </a:p>
          <a:p>
            <a:endParaRPr lang="pt-BR" sz="2800" b="1" dirty="0">
              <a:solidFill>
                <a:schemeClr val="bg1"/>
              </a:solidFill>
            </a:endParaRPr>
          </a:p>
        </p:txBody>
      </p:sp>
    </p:spTree>
    <p:extLst>
      <p:ext uri="{BB962C8B-B14F-4D97-AF65-F5344CB8AC3E}">
        <p14:creationId xmlns:p14="http://schemas.microsoft.com/office/powerpoint/2010/main" val="1179292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3131840" y="188640"/>
            <a:ext cx="3411252" cy="1015663"/>
          </a:xfrm>
          <a:prstGeom prst="rect">
            <a:avLst/>
          </a:prstGeom>
          <a:noFill/>
        </p:spPr>
        <p:txBody>
          <a:bodyPr wrap="square" rtlCol="0">
            <a:spAutoFit/>
          </a:bodyPr>
          <a:lstStyle/>
          <a:p>
            <a:r>
              <a:rPr lang="pt-BR" sz="6000" b="1" spc="-150" dirty="0">
                <a:latin typeface="Arial" pitchFamily="34" charset="0"/>
                <a:cs typeface="Arial" pitchFamily="34" charset="0"/>
              </a:rPr>
              <a:t>Correios </a:t>
            </a:r>
          </a:p>
        </p:txBody>
      </p:sp>
      <p:sp>
        <p:nvSpPr>
          <p:cNvPr id="2" name="AutoShape 2" descr="Resultado de imagem para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5" name="Retângulo 4"/>
          <p:cNvSpPr/>
          <p:nvPr/>
        </p:nvSpPr>
        <p:spPr>
          <a:xfrm>
            <a:off x="480431" y="1772816"/>
            <a:ext cx="8340041" cy="954107"/>
          </a:xfrm>
          <a:prstGeom prst="rect">
            <a:avLst/>
          </a:prstGeom>
        </p:spPr>
        <p:txBody>
          <a:bodyPr wrap="square">
            <a:spAutoFit/>
          </a:bodyPr>
          <a:lstStyle/>
          <a:p>
            <a:endParaRPr lang="pt-BR" sz="2800" b="1" dirty="0">
              <a:solidFill>
                <a:srgbClr val="FFFF00"/>
              </a:solidFill>
            </a:endParaRPr>
          </a:p>
          <a:p>
            <a:endParaRPr lang="pt-BR" sz="2800" dirty="0">
              <a:solidFill>
                <a:schemeClr val="bg1"/>
              </a:solidFil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926" t="9521" r="28907" b="11051"/>
          <a:stretch/>
        </p:blipFill>
        <p:spPr bwMode="auto">
          <a:xfrm>
            <a:off x="2303379" y="1476036"/>
            <a:ext cx="4932917" cy="5224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4714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1763688" y="188640"/>
            <a:ext cx="5976664" cy="1015663"/>
          </a:xfrm>
          <a:prstGeom prst="rect">
            <a:avLst/>
          </a:prstGeom>
          <a:noFill/>
        </p:spPr>
        <p:txBody>
          <a:bodyPr wrap="square" rtlCol="0">
            <a:spAutoFit/>
          </a:bodyPr>
          <a:lstStyle/>
          <a:p>
            <a:r>
              <a:rPr lang="pt-BR" sz="6000" b="1" spc="-150" dirty="0">
                <a:latin typeface="Arial" pitchFamily="34" charset="0"/>
                <a:cs typeface="Arial" pitchFamily="34" charset="0"/>
              </a:rPr>
              <a:t>Marketing direto </a:t>
            </a:r>
          </a:p>
        </p:txBody>
      </p:sp>
      <p:sp>
        <p:nvSpPr>
          <p:cNvPr id="2" name="AutoShape 2" descr="Resultado de imagem para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5" name="Retângulo 4"/>
          <p:cNvSpPr/>
          <p:nvPr/>
        </p:nvSpPr>
        <p:spPr>
          <a:xfrm>
            <a:off x="480431" y="1772816"/>
            <a:ext cx="8340041" cy="954107"/>
          </a:xfrm>
          <a:prstGeom prst="rect">
            <a:avLst/>
          </a:prstGeom>
        </p:spPr>
        <p:txBody>
          <a:bodyPr wrap="square">
            <a:spAutoFit/>
          </a:bodyPr>
          <a:lstStyle/>
          <a:p>
            <a:endParaRPr lang="pt-BR" sz="2800" b="1" dirty="0">
              <a:solidFill>
                <a:srgbClr val="FFFF00"/>
              </a:solidFill>
            </a:endParaRPr>
          </a:p>
          <a:p>
            <a:endParaRPr lang="pt-BR" sz="2800" dirty="0">
              <a:solidFill>
                <a:schemeClr val="bg1"/>
              </a:solidFill>
            </a:endParaRPr>
          </a:p>
        </p:txBody>
      </p:sp>
      <p:sp>
        <p:nvSpPr>
          <p:cNvPr id="3" name="Retângulo 2"/>
          <p:cNvSpPr/>
          <p:nvPr/>
        </p:nvSpPr>
        <p:spPr>
          <a:xfrm>
            <a:off x="1016732" y="1772816"/>
            <a:ext cx="7371692" cy="4154984"/>
          </a:xfrm>
          <a:prstGeom prst="rect">
            <a:avLst/>
          </a:prstGeom>
        </p:spPr>
        <p:txBody>
          <a:bodyPr wrap="square">
            <a:spAutoFit/>
          </a:bodyPr>
          <a:lstStyle/>
          <a:p>
            <a:r>
              <a:rPr lang="pt-BR" sz="2400" b="1" dirty="0">
                <a:solidFill>
                  <a:srgbClr val="FFFF00"/>
                </a:solidFill>
              </a:rPr>
              <a:t>Através do Marketing Direto, você pode:</a:t>
            </a:r>
          </a:p>
          <a:p>
            <a:pPr marL="285750" indent="-285750">
              <a:buFont typeface="Arial" pitchFamily="34" charset="0"/>
              <a:buChar char="•"/>
            </a:pPr>
            <a:r>
              <a:rPr lang="pt-BR" sz="2400" dirty="0">
                <a:solidFill>
                  <a:schemeClr val="bg1"/>
                </a:solidFill>
              </a:rPr>
              <a:t>Anunciar ofertas diretamente a clientes, </a:t>
            </a:r>
            <a:r>
              <a:rPr lang="pt-BR" sz="2400" dirty="0" err="1">
                <a:solidFill>
                  <a:schemeClr val="bg1"/>
                </a:solidFill>
              </a:rPr>
              <a:t>prospects</a:t>
            </a:r>
            <a:r>
              <a:rPr lang="pt-BR" sz="2400" dirty="0">
                <a:solidFill>
                  <a:schemeClr val="bg1"/>
                </a:solidFill>
              </a:rPr>
              <a:t> ou formadores de opinião;</a:t>
            </a:r>
          </a:p>
          <a:p>
            <a:pPr marL="285750" indent="-285750">
              <a:buFont typeface="Arial" pitchFamily="34" charset="0"/>
              <a:buChar char="•"/>
            </a:pPr>
            <a:r>
              <a:rPr lang="pt-BR" sz="2400" dirty="0">
                <a:solidFill>
                  <a:schemeClr val="bg1"/>
                </a:solidFill>
              </a:rPr>
              <a:t>Promover renovações de serviços e venda direta;</a:t>
            </a:r>
          </a:p>
          <a:p>
            <a:pPr marL="285750" indent="-285750">
              <a:buFont typeface="Arial" pitchFamily="34" charset="0"/>
              <a:buChar char="•"/>
            </a:pPr>
            <a:r>
              <a:rPr lang="pt-BR" sz="2400" dirty="0">
                <a:solidFill>
                  <a:schemeClr val="bg1"/>
                </a:solidFill>
              </a:rPr>
              <a:t>Convidar clientes para eventos e palestras;</a:t>
            </a:r>
          </a:p>
          <a:p>
            <a:pPr marL="285750" indent="-285750">
              <a:buFont typeface="Arial" pitchFamily="34" charset="0"/>
              <a:buChar char="•"/>
            </a:pPr>
            <a:r>
              <a:rPr lang="pt-BR" sz="2400" dirty="0">
                <a:solidFill>
                  <a:schemeClr val="bg1"/>
                </a:solidFill>
              </a:rPr>
              <a:t>Solicitar doações e apoio a causas específicas;</a:t>
            </a:r>
          </a:p>
          <a:p>
            <a:pPr marL="285750" indent="-285750">
              <a:buFont typeface="Arial" pitchFamily="34" charset="0"/>
              <a:buChar char="•"/>
            </a:pPr>
            <a:r>
              <a:rPr lang="pt-BR" sz="2400" dirty="0">
                <a:solidFill>
                  <a:schemeClr val="bg1"/>
                </a:solidFill>
              </a:rPr>
              <a:t>Enviar uma mensagem personalizada aos mais diversos públicos;</a:t>
            </a:r>
          </a:p>
          <a:p>
            <a:pPr marL="285750" indent="-285750">
              <a:buFont typeface="Arial" pitchFamily="34" charset="0"/>
              <a:buChar char="•"/>
            </a:pPr>
            <a:r>
              <a:rPr lang="pt-BR" sz="2400" dirty="0">
                <a:solidFill>
                  <a:schemeClr val="bg1"/>
                </a:solidFill>
              </a:rPr>
              <a:t>Divulgar novos pontos de vendas, produtos e serviços;</a:t>
            </a:r>
          </a:p>
          <a:p>
            <a:pPr marL="285750" indent="-285750">
              <a:buFont typeface="Arial" pitchFamily="34" charset="0"/>
              <a:buChar char="•"/>
            </a:pPr>
            <a:r>
              <a:rPr lang="pt-BR" sz="2400" dirty="0">
                <a:solidFill>
                  <a:schemeClr val="bg1"/>
                </a:solidFill>
              </a:rPr>
              <a:t>Enviar amostras e brindes;</a:t>
            </a:r>
          </a:p>
          <a:p>
            <a:pPr marL="285750" indent="-285750">
              <a:buFont typeface="Arial" pitchFamily="34" charset="0"/>
              <a:buChar char="•"/>
            </a:pPr>
            <a:r>
              <a:rPr lang="pt-BR" sz="2400" dirty="0">
                <a:solidFill>
                  <a:schemeClr val="bg1"/>
                </a:solidFill>
              </a:rPr>
              <a:t>Conquistar ou fidelizar clientes e outras ações.</a:t>
            </a:r>
          </a:p>
        </p:txBody>
      </p:sp>
    </p:spTree>
    <p:extLst>
      <p:ext uri="{BB962C8B-B14F-4D97-AF65-F5344CB8AC3E}">
        <p14:creationId xmlns:p14="http://schemas.microsoft.com/office/powerpoint/2010/main" val="3596597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971600" y="188640"/>
            <a:ext cx="6912768" cy="1015663"/>
          </a:xfrm>
          <a:prstGeom prst="rect">
            <a:avLst/>
          </a:prstGeom>
          <a:noFill/>
        </p:spPr>
        <p:txBody>
          <a:bodyPr wrap="square" rtlCol="0">
            <a:spAutoFit/>
          </a:bodyPr>
          <a:lstStyle/>
          <a:p>
            <a:r>
              <a:rPr lang="pt-BR" sz="6000" b="1" spc="-150" dirty="0">
                <a:latin typeface="Arial" pitchFamily="34" charset="0"/>
                <a:cs typeface="Arial" pitchFamily="34" charset="0"/>
              </a:rPr>
              <a:t>Logística integrada</a:t>
            </a:r>
          </a:p>
        </p:txBody>
      </p:sp>
      <p:sp>
        <p:nvSpPr>
          <p:cNvPr id="2" name="AutoShape 2" descr="Resultado de imagem para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2050" name="Picture 2" descr="LogísticaIntegrada.jpg"/>
          <p:cNvPicPr>
            <a:picLocks noChangeAspect="1" noChangeArrowheads="1"/>
          </p:cNvPicPr>
          <p:nvPr/>
        </p:nvPicPr>
        <p:blipFill rotWithShape="1">
          <a:blip r:embed="rId2">
            <a:extLst>
              <a:ext uri="{28A0092B-C50C-407E-A947-70E740481C1C}">
                <a14:useLocalDpi xmlns:a14="http://schemas.microsoft.com/office/drawing/2010/main" val="0"/>
              </a:ext>
            </a:extLst>
          </a:blip>
          <a:srcRect t="4416" b="10431"/>
          <a:stretch/>
        </p:blipFill>
        <p:spPr bwMode="auto">
          <a:xfrm>
            <a:off x="460375" y="1202751"/>
            <a:ext cx="4471665" cy="5655249"/>
          </a:xfrm>
          <a:prstGeom prst="rect">
            <a:avLst/>
          </a:prstGeom>
          <a:noFill/>
          <a:extLst>
            <a:ext uri="{909E8E84-426E-40DD-AFC4-6F175D3DCCD1}">
              <a14:hiddenFill xmlns:a14="http://schemas.microsoft.com/office/drawing/2010/main">
                <a:solidFill>
                  <a:srgbClr val="FFFFFF"/>
                </a:solidFill>
              </a14:hiddenFill>
            </a:ext>
          </a:extLst>
        </p:spPr>
      </p:pic>
      <p:sp>
        <p:nvSpPr>
          <p:cNvPr id="8" name="Retângulo 7"/>
          <p:cNvSpPr/>
          <p:nvPr/>
        </p:nvSpPr>
        <p:spPr>
          <a:xfrm>
            <a:off x="5076056" y="1628800"/>
            <a:ext cx="3888432" cy="4801314"/>
          </a:xfrm>
          <a:prstGeom prst="rect">
            <a:avLst/>
          </a:prstGeom>
        </p:spPr>
        <p:txBody>
          <a:bodyPr wrap="square">
            <a:spAutoFit/>
          </a:bodyPr>
          <a:lstStyle/>
          <a:p>
            <a:r>
              <a:rPr lang="pt-BR" b="1" cap="all" dirty="0">
                <a:solidFill>
                  <a:srgbClr val="FFFF00"/>
                </a:solidFill>
              </a:rPr>
              <a:t>PODE VENDER.</a:t>
            </a:r>
            <a:br>
              <a:rPr lang="pt-BR" b="1" cap="all" dirty="0">
                <a:solidFill>
                  <a:srgbClr val="FFFF00"/>
                </a:solidFill>
              </a:rPr>
            </a:br>
            <a:r>
              <a:rPr lang="pt-BR" b="1" cap="all" dirty="0">
                <a:solidFill>
                  <a:srgbClr val="FFFF00"/>
                </a:solidFill>
              </a:rPr>
              <a:t>A GENTE ENTREGA E CUIDA DE TUDO.</a:t>
            </a:r>
          </a:p>
          <a:p>
            <a:endParaRPr lang="pt-BR" dirty="0">
              <a:solidFill>
                <a:schemeClr val="bg1"/>
              </a:solidFill>
            </a:endParaRPr>
          </a:p>
          <a:p>
            <a:endParaRPr lang="pt-BR" dirty="0">
              <a:solidFill>
                <a:schemeClr val="bg1"/>
              </a:solidFill>
            </a:endParaRPr>
          </a:p>
          <a:p>
            <a:r>
              <a:rPr lang="pt-BR" dirty="0">
                <a:solidFill>
                  <a:schemeClr val="bg1"/>
                </a:solidFill>
              </a:rPr>
              <a:t>“Nossa expertise em todas as etapas de uma operação logística, seja ela local, regional ou nacional, irá otimizar os processos, desde o recebimento da mercadoria até a entrega ao consumidor final, aumentar sua capacidade de planejamento, melhorar o controle, eliminar o desperdício e aumentar a qualidade de todas as etapas. Assim, a sua empresa pode se dedicar de maneira mais eficiente ao seu negócio fim, deixando os esforços com logística para quem entende!”</a:t>
            </a:r>
          </a:p>
        </p:txBody>
      </p:sp>
    </p:spTree>
    <p:extLst>
      <p:ext uri="{BB962C8B-B14F-4D97-AF65-F5344CB8AC3E}">
        <p14:creationId xmlns:p14="http://schemas.microsoft.com/office/powerpoint/2010/main" val="22092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827584" y="238760"/>
            <a:ext cx="7560840" cy="1015663"/>
          </a:xfrm>
          <a:prstGeom prst="rect">
            <a:avLst/>
          </a:prstGeom>
          <a:noFill/>
        </p:spPr>
        <p:txBody>
          <a:bodyPr wrap="square" rtlCol="0">
            <a:spAutoFit/>
          </a:bodyPr>
          <a:lstStyle/>
          <a:p>
            <a:r>
              <a:rPr lang="pt-BR" sz="6000" b="1" spc="-150" dirty="0">
                <a:latin typeface="Arial" pitchFamily="34" charset="0"/>
                <a:cs typeface="Arial" pitchFamily="34" charset="0"/>
              </a:rPr>
              <a:t>LOG + (e-</a:t>
            </a:r>
            <a:r>
              <a:rPr lang="pt-BR" sz="6000" b="1" spc="-150" dirty="0" err="1">
                <a:latin typeface="Arial" pitchFamily="34" charset="0"/>
                <a:cs typeface="Arial" pitchFamily="34" charset="0"/>
              </a:rPr>
              <a:t>fulfillment</a:t>
            </a:r>
            <a:r>
              <a:rPr lang="pt-BR" sz="6000" b="1" spc="-150" dirty="0">
                <a:latin typeface="Arial" pitchFamily="34" charset="0"/>
                <a:cs typeface="Arial" pitchFamily="34" charset="0"/>
              </a:rPr>
              <a:t>)</a:t>
            </a:r>
          </a:p>
        </p:txBody>
      </p:sp>
      <p:sp>
        <p:nvSpPr>
          <p:cNvPr id="2" name="AutoShape 2" descr="Resultado de imagem para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6146" name="Picture 2" descr="Resultado de imagem para log+ correi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559" y="1412776"/>
            <a:ext cx="8148873" cy="4583742"/>
          </a:xfrm>
          <a:prstGeom prst="rect">
            <a:avLst/>
          </a:prstGeom>
          <a:noFill/>
          <a:extLst>
            <a:ext uri="{909E8E84-426E-40DD-AFC4-6F175D3DCCD1}">
              <a14:hiddenFill xmlns:a14="http://schemas.microsoft.com/office/drawing/2010/main">
                <a:solidFill>
                  <a:srgbClr val="FFFFFF"/>
                </a:solidFill>
              </a14:hiddenFill>
            </a:ext>
          </a:extLst>
        </p:spPr>
      </p:pic>
      <p:sp>
        <p:nvSpPr>
          <p:cNvPr id="5" name="Retângulo 4"/>
          <p:cNvSpPr/>
          <p:nvPr/>
        </p:nvSpPr>
        <p:spPr>
          <a:xfrm>
            <a:off x="3059832" y="6011423"/>
            <a:ext cx="5328592" cy="369332"/>
          </a:xfrm>
          <a:prstGeom prst="rect">
            <a:avLst/>
          </a:prstGeom>
        </p:spPr>
        <p:txBody>
          <a:bodyPr wrap="square">
            <a:spAutoFit/>
          </a:bodyPr>
          <a:lstStyle/>
          <a:p>
            <a:r>
              <a:rPr lang="pt-BR" dirty="0">
                <a:solidFill>
                  <a:schemeClr val="bg1"/>
                </a:solidFill>
              </a:rPr>
              <a:t>https://www.youtube.com/watch?v=TpHfKdxcGW0</a:t>
            </a:r>
          </a:p>
        </p:txBody>
      </p:sp>
    </p:spTree>
    <p:extLst>
      <p:ext uri="{BB962C8B-B14F-4D97-AF65-F5344CB8AC3E}">
        <p14:creationId xmlns:p14="http://schemas.microsoft.com/office/powerpoint/2010/main" val="2919678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1115616" y="188640"/>
            <a:ext cx="6840760" cy="1015663"/>
          </a:xfrm>
          <a:prstGeom prst="rect">
            <a:avLst/>
          </a:prstGeom>
          <a:noFill/>
        </p:spPr>
        <p:txBody>
          <a:bodyPr wrap="square" rtlCol="0">
            <a:spAutoFit/>
          </a:bodyPr>
          <a:lstStyle/>
          <a:p>
            <a:r>
              <a:rPr lang="pt-BR" sz="6000" b="1" spc="-150" dirty="0">
                <a:latin typeface="Arial" pitchFamily="34" charset="0"/>
                <a:cs typeface="Arial" pitchFamily="34" charset="0"/>
              </a:rPr>
              <a:t>Logística reversa</a:t>
            </a:r>
          </a:p>
        </p:txBody>
      </p:sp>
      <p:sp>
        <p:nvSpPr>
          <p:cNvPr id="2" name="AutoShape 2" descr="Resultado de imagem para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5" name="Retângulo 4"/>
          <p:cNvSpPr/>
          <p:nvPr/>
        </p:nvSpPr>
        <p:spPr>
          <a:xfrm>
            <a:off x="480431" y="1772816"/>
            <a:ext cx="8340041" cy="954107"/>
          </a:xfrm>
          <a:prstGeom prst="rect">
            <a:avLst/>
          </a:prstGeom>
        </p:spPr>
        <p:txBody>
          <a:bodyPr wrap="square">
            <a:spAutoFit/>
          </a:bodyPr>
          <a:lstStyle/>
          <a:p>
            <a:endParaRPr lang="pt-BR" sz="2800" b="1" dirty="0">
              <a:solidFill>
                <a:srgbClr val="FFFF00"/>
              </a:solidFill>
            </a:endParaRPr>
          </a:p>
          <a:p>
            <a:endParaRPr lang="pt-BR" sz="2800" dirty="0">
              <a:solidFill>
                <a:schemeClr val="bg1"/>
              </a:solidFill>
            </a:endParaRPr>
          </a:p>
        </p:txBody>
      </p:sp>
      <p:sp>
        <p:nvSpPr>
          <p:cNvPr id="8" name="Retângulo 7"/>
          <p:cNvSpPr/>
          <p:nvPr/>
        </p:nvSpPr>
        <p:spPr>
          <a:xfrm>
            <a:off x="4139952" y="1849760"/>
            <a:ext cx="4572000" cy="3693319"/>
          </a:xfrm>
          <a:prstGeom prst="rect">
            <a:avLst/>
          </a:prstGeom>
        </p:spPr>
        <p:txBody>
          <a:bodyPr>
            <a:spAutoFit/>
          </a:bodyPr>
          <a:lstStyle/>
          <a:p>
            <a:r>
              <a:rPr lang="pt-BR" dirty="0">
                <a:solidFill>
                  <a:schemeClr val="bg1"/>
                </a:solidFill>
              </a:rPr>
              <a:t>É o serviço de remessa de documentos e mercadorias em devolução, sem ônus ao remetente, para serem entregues exclusivamente no endereço indicado pelo cliente, podendo ser uma localidade diferente do endereço de sua sede.</a:t>
            </a:r>
          </a:p>
          <a:p>
            <a:endParaRPr lang="pt-BR" dirty="0">
              <a:solidFill>
                <a:schemeClr val="bg1"/>
              </a:solidFill>
            </a:endParaRPr>
          </a:p>
          <a:p>
            <a:r>
              <a:rPr lang="pt-BR" b="1" dirty="0">
                <a:solidFill>
                  <a:srgbClr val="FFFF00"/>
                </a:solidFill>
              </a:rPr>
              <a:t>SEDEX e PAC</a:t>
            </a:r>
          </a:p>
          <a:p>
            <a:endParaRPr lang="pt-BR" dirty="0">
              <a:solidFill>
                <a:schemeClr val="bg1"/>
              </a:solidFill>
            </a:endParaRPr>
          </a:p>
          <a:p>
            <a:r>
              <a:rPr lang="pt-BR" dirty="0">
                <a:solidFill>
                  <a:schemeClr val="bg1"/>
                </a:solidFill>
              </a:rPr>
              <a:t>Permite a coleta do objeto em domicílio ou a postagem em agência por meio de autorização de postagem (e-ticket) e está disponível em 4 modalidades:</a:t>
            </a:r>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0375" y="2088626"/>
            <a:ext cx="3215586" cy="3215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9037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1115616" y="188640"/>
            <a:ext cx="6840760" cy="1015663"/>
          </a:xfrm>
          <a:prstGeom prst="rect">
            <a:avLst/>
          </a:prstGeom>
          <a:noFill/>
        </p:spPr>
        <p:txBody>
          <a:bodyPr wrap="square" rtlCol="0">
            <a:spAutoFit/>
          </a:bodyPr>
          <a:lstStyle/>
          <a:p>
            <a:r>
              <a:rPr lang="pt-BR" sz="6000" b="1" spc="-150" dirty="0">
                <a:latin typeface="Arial" pitchFamily="34" charset="0"/>
                <a:cs typeface="Arial" pitchFamily="34" charset="0"/>
              </a:rPr>
              <a:t>Logística reversa</a:t>
            </a:r>
          </a:p>
        </p:txBody>
      </p:sp>
      <p:sp>
        <p:nvSpPr>
          <p:cNvPr id="2" name="AutoShape 2" descr="Resultado de imagem para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334" t="16463" r="28907" b="8514"/>
          <a:stretch/>
        </p:blipFill>
        <p:spPr bwMode="auto">
          <a:xfrm>
            <a:off x="1979712" y="1204303"/>
            <a:ext cx="5433392" cy="5488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3366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971600" y="382282"/>
            <a:ext cx="7056784" cy="646331"/>
          </a:xfrm>
          <a:prstGeom prst="rect">
            <a:avLst/>
          </a:prstGeom>
          <a:noFill/>
        </p:spPr>
        <p:txBody>
          <a:bodyPr wrap="square" rtlCol="0">
            <a:spAutoFit/>
          </a:bodyPr>
          <a:lstStyle/>
          <a:p>
            <a:r>
              <a:rPr lang="pt-BR" sz="3600" b="1" spc="-150" dirty="0">
                <a:latin typeface="Arial" pitchFamily="34" charset="0"/>
                <a:cs typeface="Arial" pitchFamily="34" charset="0"/>
              </a:rPr>
              <a:t>Logística é administrar, controlar...</a:t>
            </a:r>
          </a:p>
        </p:txBody>
      </p:sp>
      <p:pic>
        <p:nvPicPr>
          <p:cNvPr id="2050" name="Picture 2" descr="Resultado de imagem para logística"/>
          <p:cNvPicPr>
            <a:picLocks noChangeAspect="1" noChangeArrowheads="1"/>
          </p:cNvPicPr>
          <p:nvPr/>
        </p:nvPicPr>
        <p:blipFill rotWithShape="1">
          <a:blip r:embed="rId2">
            <a:extLst>
              <a:ext uri="{28A0092B-C50C-407E-A947-70E740481C1C}">
                <a14:useLocalDpi xmlns:a14="http://schemas.microsoft.com/office/drawing/2010/main" val="0"/>
              </a:ext>
            </a:extLst>
          </a:blip>
          <a:srcRect l="22156" r="19392"/>
          <a:stretch/>
        </p:blipFill>
        <p:spPr bwMode="auto">
          <a:xfrm>
            <a:off x="2875722" y="2564904"/>
            <a:ext cx="3485322" cy="2933701"/>
          </a:xfrm>
          <a:prstGeom prst="rect">
            <a:avLst/>
          </a:prstGeom>
          <a:noFill/>
          <a:extLst>
            <a:ext uri="{909E8E84-426E-40DD-AFC4-6F175D3DCCD1}">
              <a14:hiddenFill xmlns:a14="http://schemas.microsoft.com/office/drawing/2010/main">
                <a:solidFill>
                  <a:srgbClr val="FFFFFF"/>
                </a:solidFill>
              </a14:hiddenFill>
            </a:ext>
          </a:extLst>
        </p:spPr>
      </p:pic>
      <p:sp>
        <p:nvSpPr>
          <p:cNvPr id="3" name="Seta para a direita 2"/>
          <p:cNvSpPr/>
          <p:nvPr/>
        </p:nvSpPr>
        <p:spPr>
          <a:xfrm>
            <a:off x="1259632" y="3212976"/>
            <a:ext cx="2016224" cy="1656184"/>
          </a:xfrm>
          <a:prstGeom prst="rightArrow">
            <a:avLst/>
          </a:prstGeom>
          <a:solidFill>
            <a:srgbClr val="2BD30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Seta para a direita 9"/>
          <p:cNvSpPr/>
          <p:nvPr/>
        </p:nvSpPr>
        <p:spPr>
          <a:xfrm>
            <a:off x="5940152" y="3212976"/>
            <a:ext cx="2016224" cy="1656184"/>
          </a:xfrm>
          <a:prstGeom prst="rightArrow">
            <a:avLst/>
          </a:prstGeom>
          <a:solidFill>
            <a:srgbClr val="2BD30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CaixaDeTexto 10"/>
          <p:cNvSpPr txBox="1"/>
          <p:nvPr/>
        </p:nvSpPr>
        <p:spPr>
          <a:xfrm>
            <a:off x="1283768" y="4725144"/>
            <a:ext cx="1632048" cy="584775"/>
          </a:xfrm>
          <a:prstGeom prst="rect">
            <a:avLst/>
          </a:prstGeom>
          <a:noFill/>
        </p:spPr>
        <p:txBody>
          <a:bodyPr wrap="square" rtlCol="0">
            <a:spAutoFit/>
          </a:bodyPr>
          <a:lstStyle/>
          <a:p>
            <a:r>
              <a:rPr lang="pt-BR" sz="3200" b="1" spc="-150" dirty="0">
                <a:latin typeface="Arial" pitchFamily="34" charset="0"/>
                <a:cs typeface="Arial" pitchFamily="34" charset="0"/>
              </a:rPr>
              <a:t>entrada</a:t>
            </a:r>
          </a:p>
        </p:txBody>
      </p:sp>
      <p:sp>
        <p:nvSpPr>
          <p:cNvPr id="12" name="CaixaDeTexto 11"/>
          <p:cNvSpPr txBox="1"/>
          <p:nvPr/>
        </p:nvSpPr>
        <p:spPr>
          <a:xfrm>
            <a:off x="6516216" y="4725144"/>
            <a:ext cx="1272008" cy="584775"/>
          </a:xfrm>
          <a:prstGeom prst="rect">
            <a:avLst/>
          </a:prstGeom>
          <a:noFill/>
        </p:spPr>
        <p:txBody>
          <a:bodyPr wrap="square" rtlCol="0">
            <a:spAutoFit/>
          </a:bodyPr>
          <a:lstStyle/>
          <a:p>
            <a:r>
              <a:rPr lang="pt-BR" sz="3200" b="1" spc="-150" dirty="0">
                <a:latin typeface="Arial" pitchFamily="34" charset="0"/>
                <a:cs typeface="Arial" pitchFamily="34" charset="0"/>
              </a:rPr>
              <a:t>saída</a:t>
            </a:r>
          </a:p>
        </p:txBody>
      </p:sp>
      <p:sp>
        <p:nvSpPr>
          <p:cNvPr id="5" name="Retângulo 4"/>
          <p:cNvSpPr/>
          <p:nvPr/>
        </p:nvSpPr>
        <p:spPr>
          <a:xfrm>
            <a:off x="1584213" y="5661248"/>
            <a:ext cx="6462464" cy="923330"/>
          </a:xfrm>
          <a:prstGeom prst="rect">
            <a:avLst/>
          </a:prstGeom>
        </p:spPr>
        <p:txBody>
          <a:bodyPr wrap="square">
            <a:spAutoFit/>
          </a:bodyPr>
          <a:lstStyle/>
          <a:p>
            <a:r>
              <a:rPr lang="pt-BR" dirty="0">
                <a:solidFill>
                  <a:schemeClr val="bg1"/>
                </a:solidFill>
                <a:latin typeface="Arial" pitchFamily="34" charset="0"/>
                <a:cs typeface="Arial" pitchFamily="34" charset="0"/>
              </a:rPr>
              <a:t>A Logística é uma especialidade da administração, que organiza e fornece recursos e informações para a execução de todas as atividades de uma empresa.</a:t>
            </a:r>
          </a:p>
        </p:txBody>
      </p:sp>
    </p:spTree>
    <p:extLst>
      <p:ext uri="{BB962C8B-B14F-4D97-AF65-F5344CB8AC3E}">
        <p14:creationId xmlns:p14="http://schemas.microsoft.com/office/powerpoint/2010/main" val="2971299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CaixaDeTexto 5"/>
          <p:cNvSpPr txBox="1"/>
          <p:nvPr/>
        </p:nvSpPr>
        <p:spPr>
          <a:xfrm>
            <a:off x="683568" y="188640"/>
            <a:ext cx="7776864" cy="923330"/>
          </a:xfrm>
          <a:prstGeom prst="rect">
            <a:avLst/>
          </a:prstGeom>
          <a:noFill/>
        </p:spPr>
        <p:txBody>
          <a:bodyPr wrap="square" rtlCol="0">
            <a:spAutoFit/>
          </a:bodyPr>
          <a:lstStyle/>
          <a:p>
            <a:r>
              <a:rPr lang="pt-BR" sz="5400" b="1" spc="-150" dirty="0">
                <a:latin typeface="Arial" pitchFamily="34" charset="0"/>
                <a:cs typeface="Arial" pitchFamily="34" charset="0"/>
              </a:rPr>
              <a:t>Manutenção de estoque</a:t>
            </a:r>
          </a:p>
        </p:txBody>
      </p:sp>
      <p:sp>
        <p:nvSpPr>
          <p:cNvPr id="2" name="AutoShape 2" descr="Resultado de imagem para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1026" name="Picture 2" descr="Resultado de imagem para centros de distribuição"/>
          <p:cNvPicPr>
            <a:picLocks noChangeAspect="1" noChangeArrowheads="1"/>
          </p:cNvPicPr>
          <p:nvPr/>
        </p:nvPicPr>
        <p:blipFill rotWithShape="1">
          <a:blip r:embed="rId2">
            <a:extLst>
              <a:ext uri="{28A0092B-C50C-407E-A947-70E740481C1C}">
                <a14:useLocalDpi xmlns:a14="http://schemas.microsoft.com/office/drawing/2010/main" val="0"/>
              </a:ext>
            </a:extLst>
          </a:blip>
          <a:srcRect l="17127"/>
          <a:stretch/>
        </p:blipFill>
        <p:spPr bwMode="auto">
          <a:xfrm>
            <a:off x="0" y="1772816"/>
            <a:ext cx="4736206" cy="3000375"/>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4932040" y="1772816"/>
            <a:ext cx="3888432" cy="3416320"/>
          </a:xfrm>
          <a:prstGeom prst="rect">
            <a:avLst/>
          </a:prstGeom>
          <a:noFill/>
        </p:spPr>
        <p:txBody>
          <a:bodyPr wrap="square" rtlCol="0">
            <a:spAutoFit/>
          </a:bodyPr>
          <a:lstStyle/>
          <a:p>
            <a:r>
              <a:rPr lang="pt-BR" b="1" dirty="0">
                <a:solidFill>
                  <a:schemeClr val="bg1"/>
                </a:solidFill>
              </a:rPr>
              <a:t>Centros de Distribuição (CD), </a:t>
            </a:r>
            <a:r>
              <a:rPr lang="pt-BR" dirty="0">
                <a:solidFill>
                  <a:schemeClr val="bg1"/>
                </a:solidFill>
              </a:rPr>
              <a:t>são unidades construídas por empresas industriais para armazenar os produtos produzidos ou comprados para revenda com a finalidade de despachá-los destino final.</a:t>
            </a:r>
          </a:p>
          <a:p>
            <a:endParaRPr lang="pt-BR" dirty="0">
              <a:solidFill>
                <a:schemeClr val="bg1"/>
              </a:solidFill>
            </a:endParaRPr>
          </a:p>
          <a:p>
            <a:r>
              <a:rPr lang="pt-BR" b="1" dirty="0">
                <a:solidFill>
                  <a:schemeClr val="bg1"/>
                </a:solidFill>
              </a:rPr>
              <a:t>Destinos:</a:t>
            </a:r>
          </a:p>
          <a:p>
            <a:pPr marL="285750" indent="-285750">
              <a:buFontTx/>
              <a:buChar char="-"/>
            </a:pPr>
            <a:r>
              <a:rPr lang="pt-BR" dirty="0">
                <a:solidFill>
                  <a:schemeClr val="bg1"/>
                </a:solidFill>
              </a:rPr>
              <a:t>Unidades</a:t>
            </a:r>
          </a:p>
          <a:p>
            <a:pPr marL="285750" indent="-285750">
              <a:buFontTx/>
              <a:buChar char="-"/>
            </a:pPr>
            <a:r>
              <a:rPr lang="pt-BR" dirty="0">
                <a:solidFill>
                  <a:schemeClr val="bg1"/>
                </a:solidFill>
              </a:rPr>
              <a:t>Filiais</a:t>
            </a:r>
          </a:p>
          <a:p>
            <a:pPr marL="285750" indent="-285750">
              <a:buFontTx/>
              <a:buChar char="-"/>
            </a:pPr>
            <a:r>
              <a:rPr lang="pt-BR" dirty="0">
                <a:solidFill>
                  <a:schemeClr val="bg1"/>
                </a:solidFill>
              </a:rPr>
              <a:t>Pontos de Vendas ou revendedores</a:t>
            </a:r>
          </a:p>
          <a:p>
            <a:pPr marL="285750" indent="-285750">
              <a:buFontTx/>
              <a:buChar char="-"/>
            </a:pPr>
            <a:r>
              <a:rPr lang="pt-BR" dirty="0">
                <a:solidFill>
                  <a:schemeClr val="bg1"/>
                </a:solidFill>
              </a:rPr>
              <a:t>Cliente final</a:t>
            </a:r>
          </a:p>
        </p:txBody>
      </p:sp>
      <p:sp>
        <p:nvSpPr>
          <p:cNvPr id="5" name="Retângulo 4">
            <a:extLst>
              <a:ext uri="{FF2B5EF4-FFF2-40B4-BE49-F238E27FC236}">
                <a16:creationId xmlns:a16="http://schemas.microsoft.com/office/drawing/2014/main" id="{782CC43D-60AC-457A-8624-DC7B4CB0AD9E}"/>
              </a:ext>
            </a:extLst>
          </p:cNvPr>
          <p:cNvSpPr/>
          <p:nvPr/>
        </p:nvSpPr>
        <p:spPr>
          <a:xfrm>
            <a:off x="449995" y="5349255"/>
            <a:ext cx="4898329" cy="3139321"/>
          </a:xfrm>
          <a:prstGeom prst="rect">
            <a:avLst/>
          </a:prstGeom>
        </p:spPr>
        <p:txBody>
          <a:bodyPr wrap="none">
            <a:spAutoFit/>
          </a:bodyPr>
          <a:lstStyle/>
          <a:p>
            <a:r>
              <a:rPr lang="pt-BR" dirty="0">
                <a:hlinkClick r:id="rId3"/>
              </a:rPr>
              <a:t>https://www.youtube.com/watch?v=i0f7fIICSdI</a:t>
            </a:r>
            <a:endParaRPr lang="pt-BR" dirty="0"/>
          </a:p>
          <a:p>
            <a:endParaRPr lang="pt-BR" dirty="0"/>
          </a:p>
          <a:p>
            <a:r>
              <a:rPr lang="pt-BR" dirty="0">
                <a:hlinkClick r:id="rId4"/>
              </a:rPr>
              <a:t>https://www.youtube.com/watch?v=cRC4iktG-kE</a:t>
            </a:r>
            <a:endParaRPr lang="pt-BR" dirty="0"/>
          </a:p>
          <a:p>
            <a:endParaRPr lang="pt-BR" dirty="0"/>
          </a:p>
          <a:p>
            <a:r>
              <a:rPr lang="pt-BR" dirty="0">
                <a:hlinkClick r:id="rId5"/>
              </a:rPr>
              <a:t>https://www.youtube.com/watch?v=NefK6QgcLyg</a:t>
            </a:r>
            <a:endParaRPr lang="pt-BR" dirty="0"/>
          </a:p>
          <a:p>
            <a:endParaRPr lang="pt-BR" dirty="0"/>
          </a:p>
          <a:p>
            <a:endParaRPr lang="pt-BR" dirty="0"/>
          </a:p>
          <a:p>
            <a:r>
              <a:rPr lang="pt-BR" dirty="0"/>
              <a:t>https://www.youtube.com/watch?v=Fqk8vCoP3HI</a:t>
            </a:r>
          </a:p>
          <a:p>
            <a:endParaRPr lang="pt-BR" dirty="0"/>
          </a:p>
          <a:p>
            <a:endParaRPr lang="pt-BR" dirty="0"/>
          </a:p>
          <a:p>
            <a:endParaRPr lang="pt-BR" dirty="0"/>
          </a:p>
        </p:txBody>
      </p:sp>
    </p:spTree>
    <p:extLst>
      <p:ext uri="{BB962C8B-B14F-4D97-AF65-F5344CB8AC3E}">
        <p14:creationId xmlns:p14="http://schemas.microsoft.com/office/powerpoint/2010/main" val="3956109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CaixaDeTexto 5"/>
          <p:cNvSpPr txBox="1"/>
          <p:nvPr/>
        </p:nvSpPr>
        <p:spPr>
          <a:xfrm>
            <a:off x="827584" y="251224"/>
            <a:ext cx="7776864" cy="923330"/>
          </a:xfrm>
          <a:prstGeom prst="rect">
            <a:avLst/>
          </a:prstGeom>
          <a:noFill/>
        </p:spPr>
        <p:txBody>
          <a:bodyPr wrap="square" rtlCol="0">
            <a:spAutoFit/>
          </a:bodyPr>
          <a:lstStyle/>
          <a:p>
            <a:r>
              <a:rPr lang="pt-BR" sz="5400" b="1" spc="-150" dirty="0">
                <a:latin typeface="Arial" pitchFamily="34" charset="0"/>
                <a:cs typeface="Arial" pitchFamily="34" charset="0"/>
              </a:rPr>
              <a:t>Principais atividades CD</a:t>
            </a:r>
          </a:p>
        </p:txBody>
      </p:sp>
      <p:sp>
        <p:nvSpPr>
          <p:cNvPr id="2" name="AutoShape 2" descr="Resultado de imagem para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8" name="Retângulo 7"/>
          <p:cNvSpPr/>
          <p:nvPr/>
        </p:nvSpPr>
        <p:spPr>
          <a:xfrm>
            <a:off x="460374" y="2204864"/>
            <a:ext cx="8360097" cy="2246769"/>
          </a:xfrm>
          <a:prstGeom prst="rect">
            <a:avLst/>
          </a:prstGeom>
        </p:spPr>
        <p:txBody>
          <a:bodyPr wrap="square">
            <a:spAutoFit/>
          </a:bodyPr>
          <a:lstStyle/>
          <a:p>
            <a:pPr marL="342900" indent="-342900">
              <a:buFont typeface="+mj-lt"/>
              <a:buAutoNum type="arabicPeriod"/>
            </a:pPr>
            <a:r>
              <a:rPr lang="pt-BR" sz="2800" dirty="0">
                <a:solidFill>
                  <a:schemeClr val="bg1"/>
                </a:solidFill>
              </a:rPr>
              <a:t>Recebimento</a:t>
            </a:r>
          </a:p>
          <a:p>
            <a:pPr marL="342900" indent="-342900">
              <a:buFont typeface="+mj-lt"/>
              <a:buAutoNum type="arabicPeriod"/>
            </a:pPr>
            <a:r>
              <a:rPr lang="pt-BR" sz="2800" dirty="0">
                <a:solidFill>
                  <a:schemeClr val="bg1"/>
                </a:solidFill>
              </a:rPr>
              <a:t>Movimentação</a:t>
            </a:r>
          </a:p>
          <a:p>
            <a:pPr marL="342900" indent="-342900">
              <a:buFont typeface="+mj-lt"/>
              <a:buAutoNum type="arabicPeriod"/>
            </a:pPr>
            <a:r>
              <a:rPr lang="pt-BR" sz="2800" dirty="0">
                <a:solidFill>
                  <a:schemeClr val="bg1"/>
                </a:solidFill>
              </a:rPr>
              <a:t>Armazenagem em centros de distribuição de logísticas</a:t>
            </a:r>
          </a:p>
          <a:p>
            <a:pPr marL="342900" indent="-342900">
              <a:buFont typeface="+mj-lt"/>
              <a:buAutoNum type="arabicPeriod"/>
            </a:pPr>
            <a:r>
              <a:rPr lang="pt-BR" sz="2800" dirty="0" err="1">
                <a:solidFill>
                  <a:schemeClr val="bg1"/>
                </a:solidFill>
              </a:rPr>
              <a:t>Picking</a:t>
            </a:r>
            <a:r>
              <a:rPr lang="pt-BR" sz="2800" dirty="0">
                <a:solidFill>
                  <a:schemeClr val="bg1"/>
                </a:solidFill>
              </a:rPr>
              <a:t> </a:t>
            </a:r>
            <a:r>
              <a:rPr lang="pt-BR" sz="2800">
                <a:solidFill>
                  <a:schemeClr val="bg1"/>
                </a:solidFill>
              </a:rPr>
              <a:t>(separação)</a:t>
            </a:r>
            <a:endParaRPr lang="pt-BR" sz="2800" dirty="0">
              <a:solidFill>
                <a:schemeClr val="bg1"/>
              </a:solidFill>
            </a:endParaRPr>
          </a:p>
          <a:p>
            <a:pPr marL="342900" indent="-342900">
              <a:buFont typeface="+mj-lt"/>
              <a:buAutoNum type="arabicPeriod"/>
            </a:pPr>
            <a:r>
              <a:rPr lang="pt-BR" sz="2800" dirty="0">
                <a:solidFill>
                  <a:schemeClr val="bg1"/>
                </a:solidFill>
              </a:rPr>
              <a:t>Expedição</a:t>
            </a:r>
          </a:p>
        </p:txBody>
      </p:sp>
      <p:sp>
        <p:nvSpPr>
          <p:cNvPr id="3" name="Retângulo 2"/>
          <p:cNvSpPr/>
          <p:nvPr/>
        </p:nvSpPr>
        <p:spPr>
          <a:xfrm>
            <a:off x="3491880" y="6033884"/>
            <a:ext cx="5580112" cy="369332"/>
          </a:xfrm>
          <a:prstGeom prst="rect">
            <a:avLst/>
          </a:prstGeom>
        </p:spPr>
        <p:txBody>
          <a:bodyPr wrap="square">
            <a:spAutoFit/>
          </a:bodyPr>
          <a:lstStyle/>
          <a:p>
            <a:r>
              <a:rPr lang="pt-BR" dirty="0">
                <a:solidFill>
                  <a:schemeClr val="bg1"/>
                </a:solidFill>
                <a:hlinkClick r:id="rId2"/>
              </a:rPr>
              <a:t>https://www.youtube.com/watch?v=HI46Nj8s5DM</a:t>
            </a:r>
            <a:endParaRPr lang="pt-BR" dirty="0">
              <a:solidFill>
                <a:schemeClr val="bg1"/>
              </a:solidFill>
            </a:endParaRPr>
          </a:p>
        </p:txBody>
      </p:sp>
    </p:spTree>
    <p:extLst>
      <p:ext uri="{BB962C8B-B14F-4D97-AF65-F5344CB8AC3E}">
        <p14:creationId xmlns:p14="http://schemas.microsoft.com/office/powerpoint/2010/main" val="2386968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CaixaDeTexto 5"/>
          <p:cNvSpPr txBox="1"/>
          <p:nvPr/>
        </p:nvSpPr>
        <p:spPr>
          <a:xfrm>
            <a:off x="683568" y="188640"/>
            <a:ext cx="7776864" cy="923330"/>
          </a:xfrm>
          <a:prstGeom prst="rect">
            <a:avLst/>
          </a:prstGeom>
          <a:noFill/>
        </p:spPr>
        <p:txBody>
          <a:bodyPr wrap="square" rtlCol="0">
            <a:spAutoFit/>
          </a:bodyPr>
          <a:lstStyle/>
          <a:p>
            <a:r>
              <a:rPr lang="pt-BR" sz="5400" b="1" spc="-150" dirty="0">
                <a:latin typeface="Arial" pitchFamily="34" charset="0"/>
                <a:cs typeface="Arial" pitchFamily="34" charset="0"/>
              </a:rPr>
              <a:t>Vantagens competitivas</a:t>
            </a:r>
          </a:p>
        </p:txBody>
      </p:sp>
      <p:sp>
        <p:nvSpPr>
          <p:cNvPr id="2" name="AutoShape 2" descr="Resultado de imagem para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5" name="Retângulo 4"/>
          <p:cNvSpPr/>
          <p:nvPr/>
        </p:nvSpPr>
        <p:spPr>
          <a:xfrm>
            <a:off x="684136" y="1628799"/>
            <a:ext cx="7830616" cy="5078313"/>
          </a:xfrm>
          <a:prstGeom prst="rect">
            <a:avLst/>
          </a:prstGeom>
        </p:spPr>
        <p:txBody>
          <a:bodyPr wrap="square">
            <a:spAutoFit/>
          </a:bodyPr>
          <a:lstStyle/>
          <a:p>
            <a:pPr fontAlgn="base"/>
            <a:r>
              <a:rPr lang="pt-BR" b="1" dirty="0">
                <a:solidFill>
                  <a:srgbClr val="FFFF00"/>
                </a:solidFill>
              </a:rPr>
              <a:t>Centralizam os estoques</a:t>
            </a:r>
          </a:p>
          <a:p>
            <a:pPr fontAlgn="base"/>
            <a:r>
              <a:rPr lang="pt-BR" dirty="0">
                <a:solidFill>
                  <a:schemeClr val="bg1"/>
                </a:solidFill>
              </a:rPr>
              <a:t>Quando se opta por ter centros de distribuição, todo o estoque da empresa passa a ficar centralizado em apenas um lugar. Ou seja, em vez de fazer com que o fornecedor entregue poucos itens em diversas unidades, tudo é enviado diretamente para o CD.</a:t>
            </a:r>
          </a:p>
          <a:p>
            <a:pPr fontAlgn="base"/>
            <a:r>
              <a:rPr lang="pt-BR" dirty="0">
                <a:solidFill>
                  <a:schemeClr val="bg1"/>
                </a:solidFill>
              </a:rPr>
              <a:t>Isso ajuda a estreitar o relacionamento com os parceiros de negócios, além de melhorar o </a:t>
            </a:r>
            <a:r>
              <a:rPr lang="pt-BR" b="1" dirty="0">
                <a:solidFill>
                  <a:schemeClr val="bg1"/>
                </a:solidFill>
              </a:rPr>
              <a:t>controle de estoque</a:t>
            </a:r>
            <a:r>
              <a:rPr lang="pt-BR" dirty="0">
                <a:solidFill>
                  <a:schemeClr val="bg1"/>
                </a:solidFill>
              </a:rPr>
              <a:t> — o que possibilita diminuir os índices de faltas, excessos e perdas, por exemplo.</a:t>
            </a:r>
          </a:p>
          <a:p>
            <a:pPr fontAlgn="base"/>
            <a:endParaRPr lang="pt-BR" dirty="0">
              <a:solidFill>
                <a:schemeClr val="bg1"/>
              </a:solidFill>
            </a:endParaRPr>
          </a:p>
          <a:p>
            <a:pPr fontAlgn="base"/>
            <a:r>
              <a:rPr lang="pt-BR" b="1" dirty="0">
                <a:solidFill>
                  <a:srgbClr val="FFFF00"/>
                </a:solidFill>
              </a:rPr>
              <a:t>Mantêm maior controle dos processos</a:t>
            </a:r>
          </a:p>
          <a:p>
            <a:pPr fontAlgn="base"/>
            <a:r>
              <a:rPr lang="pt-BR" dirty="0">
                <a:solidFill>
                  <a:schemeClr val="bg1"/>
                </a:solidFill>
              </a:rPr>
              <a:t>Quando um estoque é centralizado em uma única localização, todas as atividades de separação e expedição acontecem em um mesmo local. O controle dos processos torna-se mais simples, visto que não há mais de um estoque para inventariar.</a:t>
            </a:r>
          </a:p>
          <a:p>
            <a:pPr fontAlgn="base"/>
            <a:r>
              <a:rPr lang="pt-BR" dirty="0">
                <a:solidFill>
                  <a:schemeClr val="bg1"/>
                </a:solidFill>
              </a:rPr>
              <a:t>Com um centro de distribuição, o endereçamento das mercadorias é mais preciso, pois geralmente há mais espaço. Assim, nenhuma mercadoria será perdida no armazém e será facilmente localizada, economizando o tempo dos separadores de pedido.</a:t>
            </a:r>
          </a:p>
        </p:txBody>
      </p:sp>
    </p:spTree>
    <p:extLst>
      <p:ext uri="{BB962C8B-B14F-4D97-AF65-F5344CB8AC3E}">
        <p14:creationId xmlns:p14="http://schemas.microsoft.com/office/powerpoint/2010/main" val="1784328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CaixaDeTexto 5"/>
          <p:cNvSpPr txBox="1"/>
          <p:nvPr/>
        </p:nvSpPr>
        <p:spPr>
          <a:xfrm>
            <a:off x="683568" y="188640"/>
            <a:ext cx="7776864" cy="923330"/>
          </a:xfrm>
          <a:prstGeom prst="rect">
            <a:avLst/>
          </a:prstGeom>
          <a:noFill/>
        </p:spPr>
        <p:txBody>
          <a:bodyPr wrap="square" rtlCol="0">
            <a:spAutoFit/>
          </a:bodyPr>
          <a:lstStyle/>
          <a:p>
            <a:r>
              <a:rPr lang="pt-BR" sz="5400" b="1" spc="-150" dirty="0">
                <a:latin typeface="Arial" pitchFamily="34" charset="0"/>
                <a:cs typeface="Arial" pitchFamily="34" charset="0"/>
              </a:rPr>
              <a:t>Vantagens competitivas</a:t>
            </a:r>
          </a:p>
        </p:txBody>
      </p:sp>
      <p:sp>
        <p:nvSpPr>
          <p:cNvPr id="2" name="AutoShape 2" descr="Resultado de imagem para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3" name="Retângulo 2"/>
          <p:cNvSpPr/>
          <p:nvPr/>
        </p:nvSpPr>
        <p:spPr>
          <a:xfrm>
            <a:off x="485800" y="1772816"/>
            <a:ext cx="8334672" cy="4801314"/>
          </a:xfrm>
          <a:prstGeom prst="rect">
            <a:avLst/>
          </a:prstGeom>
        </p:spPr>
        <p:txBody>
          <a:bodyPr wrap="square">
            <a:spAutoFit/>
          </a:bodyPr>
          <a:lstStyle/>
          <a:p>
            <a:pPr fontAlgn="base"/>
            <a:r>
              <a:rPr lang="pt-BR" b="1" dirty="0">
                <a:solidFill>
                  <a:srgbClr val="FFFF00"/>
                </a:solidFill>
              </a:rPr>
              <a:t>Proporcionam localização estratégica</a:t>
            </a:r>
          </a:p>
          <a:p>
            <a:pPr fontAlgn="base"/>
            <a:r>
              <a:rPr lang="pt-BR" dirty="0">
                <a:solidFill>
                  <a:schemeClr val="bg1"/>
                </a:solidFill>
              </a:rPr>
              <a:t>Um dos fatores básicos na hora de tomar a decisão de ter um CD é a </a:t>
            </a:r>
            <a:r>
              <a:rPr lang="pt-BR" b="1" dirty="0">
                <a:solidFill>
                  <a:schemeClr val="bg1"/>
                </a:solidFill>
                <a:hlinkClick r:id="rId2"/>
              </a:rPr>
              <a:t>localização</a:t>
            </a:r>
            <a:r>
              <a:rPr lang="pt-BR" dirty="0">
                <a:solidFill>
                  <a:schemeClr val="bg1"/>
                </a:solidFill>
              </a:rPr>
              <a:t>. Ao fazer o planejamento, alguns fatores, como a tributação do local, a proximidade da fábrica, dos clientes e dos fornecedores precisa ser verificada.</a:t>
            </a:r>
          </a:p>
          <a:p>
            <a:pPr fontAlgn="base"/>
            <a:r>
              <a:rPr lang="pt-BR" dirty="0">
                <a:solidFill>
                  <a:schemeClr val="bg1"/>
                </a:solidFill>
              </a:rPr>
              <a:t>A ideia é a otimização, portanto, tanto o fluxo de recebimento quanto o de expedição devem ser levados em consideração ao se calcular o custo benefício de cada localização. Assim, a escolha feita atenderá a todos os requisitos e trará reais benefícios ao negócio.</a:t>
            </a:r>
          </a:p>
          <a:p>
            <a:pPr fontAlgn="base"/>
            <a:endParaRPr lang="pt-BR" dirty="0">
              <a:solidFill>
                <a:schemeClr val="bg1"/>
              </a:solidFill>
            </a:endParaRPr>
          </a:p>
          <a:p>
            <a:pPr fontAlgn="base"/>
            <a:r>
              <a:rPr lang="pt-BR" b="1" dirty="0">
                <a:solidFill>
                  <a:srgbClr val="FFFF00"/>
                </a:solidFill>
              </a:rPr>
              <a:t>Agilizam a entrega</a:t>
            </a:r>
          </a:p>
          <a:p>
            <a:pPr fontAlgn="base"/>
            <a:r>
              <a:rPr lang="pt-BR" dirty="0">
                <a:solidFill>
                  <a:schemeClr val="bg1"/>
                </a:solidFill>
              </a:rPr>
              <a:t>Um centro de distribuição, se bem administrado, pode tornar o processo de entrega de mercadorias muito mais rápido. Porém, o fato de ter um estoque centralizado não vai fazer com que as atividades se tornem mais eficientes por si só.</a:t>
            </a:r>
          </a:p>
          <a:p>
            <a:pPr fontAlgn="base"/>
            <a:r>
              <a:rPr lang="pt-BR" dirty="0">
                <a:solidFill>
                  <a:schemeClr val="bg1"/>
                </a:solidFill>
              </a:rPr>
              <a:t>O endereçamento dos materiais precisa estar correto, as mercadorias precisam estar dispostas de acordo com ele. Além disso, se forem investidos em sistemas de códigos de barras e gestão do estoque, que determinam rapidamente a localização do material, a otimização estará praticamente completa.</a:t>
            </a:r>
          </a:p>
        </p:txBody>
      </p:sp>
    </p:spTree>
    <p:extLst>
      <p:ext uri="{BB962C8B-B14F-4D97-AF65-F5344CB8AC3E}">
        <p14:creationId xmlns:p14="http://schemas.microsoft.com/office/powerpoint/2010/main" val="2097547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CaixaDeTexto 5"/>
          <p:cNvSpPr txBox="1"/>
          <p:nvPr/>
        </p:nvSpPr>
        <p:spPr>
          <a:xfrm>
            <a:off x="683568" y="188640"/>
            <a:ext cx="7776864" cy="923330"/>
          </a:xfrm>
          <a:prstGeom prst="rect">
            <a:avLst/>
          </a:prstGeom>
          <a:noFill/>
        </p:spPr>
        <p:txBody>
          <a:bodyPr wrap="square" rtlCol="0">
            <a:spAutoFit/>
          </a:bodyPr>
          <a:lstStyle/>
          <a:p>
            <a:r>
              <a:rPr lang="pt-BR" sz="5400" b="1" spc="-150" dirty="0">
                <a:latin typeface="Arial" pitchFamily="34" charset="0"/>
                <a:cs typeface="Arial" pitchFamily="34" charset="0"/>
              </a:rPr>
              <a:t>Vantagens competitivas</a:t>
            </a:r>
          </a:p>
        </p:txBody>
      </p:sp>
      <p:sp>
        <p:nvSpPr>
          <p:cNvPr id="2" name="AutoShape 2" descr="Resultado de imagem para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5" name="Retângulo 4"/>
          <p:cNvSpPr/>
          <p:nvPr/>
        </p:nvSpPr>
        <p:spPr>
          <a:xfrm>
            <a:off x="323528" y="1879408"/>
            <a:ext cx="8550696" cy="4524315"/>
          </a:xfrm>
          <a:prstGeom prst="rect">
            <a:avLst/>
          </a:prstGeom>
        </p:spPr>
        <p:txBody>
          <a:bodyPr wrap="square">
            <a:spAutoFit/>
          </a:bodyPr>
          <a:lstStyle/>
          <a:p>
            <a:pPr fontAlgn="base"/>
            <a:r>
              <a:rPr lang="pt-BR" b="1" dirty="0">
                <a:solidFill>
                  <a:srgbClr val="FFFF00"/>
                </a:solidFill>
              </a:rPr>
              <a:t>Ajudam a aumentar o controle da sazonalidade</a:t>
            </a:r>
          </a:p>
          <a:p>
            <a:pPr fontAlgn="base"/>
            <a:r>
              <a:rPr lang="pt-BR" dirty="0">
                <a:solidFill>
                  <a:schemeClr val="bg1"/>
                </a:solidFill>
              </a:rPr>
              <a:t>Falamos anteriormente sobre a centralização dos estoques e como isso ajuda a aprimorar o controle das movimentações dos produtos. A vantagem de manter todos os itens sob uma gestão unificada é que a sazonalidade pode ser mais bem gerida.</a:t>
            </a:r>
          </a:p>
          <a:p>
            <a:pPr fontAlgn="base"/>
            <a:r>
              <a:rPr lang="pt-BR" dirty="0">
                <a:solidFill>
                  <a:schemeClr val="bg1"/>
                </a:solidFill>
              </a:rPr>
              <a:t>Ou seja, as variações dos níveis de estoque causam menos impactos na venda, já que existe uma estrutura capaz de comportar a demanda. Mesmo que haja excesso de alguns itens, dificilmente ele terá as mesmas proporções negativas de quando isso ocorre em uma unidade menor, por exemplo.</a:t>
            </a:r>
          </a:p>
          <a:p>
            <a:pPr fontAlgn="base"/>
            <a:endParaRPr lang="pt-BR" dirty="0">
              <a:solidFill>
                <a:schemeClr val="bg1"/>
              </a:solidFill>
            </a:endParaRPr>
          </a:p>
          <a:p>
            <a:pPr fontAlgn="base"/>
            <a:r>
              <a:rPr lang="pt-BR" b="1" dirty="0">
                <a:solidFill>
                  <a:srgbClr val="FFFF00"/>
                </a:solidFill>
              </a:rPr>
              <a:t>Geram redução de custos</a:t>
            </a:r>
          </a:p>
          <a:p>
            <a:pPr fontAlgn="base"/>
            <a:r>
              <a:rPr lang="pt-BR" dirty="0">
                <a:solidFill>
                  <a:schemeClr val="bg1"/>
                </a:solidFill>
              </a:rPr>
              <a:t>A redução de custos pode ser alcançada por diversos meios. Dentre os principais, podemos citar:</a:t>
            </a:r>
          </a:p>
          <a:p>
            <a:pPr fontAlgn="base"/>
            <a:r>
              <a:rPr lang="pt-BR" dirty="0">
                <a:solidFill>
                  <a:schemeClr val="bg1"/>
                </a:solidFill>
              </a:rPr>
              <a:t>frete dos fornecedores, que ocorre devido ao ponto de entrega ser único;</a:t>
            </a:r>
          </a:p>
          <a:p>
            <a:pPr fontAlgn="base"/>
            <a:r>
              <a:rPr lang="pt-BR" dirty="0">
                <a:solidFill>
                  <a:schemeClr val="bg1"/>
                </a:solidFill>
              </a:rPr>
              <a:t>manutenção de estrutura própria, quando se opta pela </a:t>
            </a:r>
            <a:r>
              <a:rPr lang="pt-BR" dirty="0">
                <a:solidFill>
                  <a:schemeClr val="bg1"/>
                </a:solidFill>
                <a:hlinkClick r:id="rId2"/>
              </a:rPr>
              <a:t>locação de galpões</a:t>
            </a:r>
            <a:r>
              <a:rPr lang="pt-BR" dirty="0">
                <a:solidFill>
                  <a:schemeClr val="bg1"/>
                </a:solidFill>
              </a:rPr>
              <a:t>;</a:t>
            </a:r>
          </a:p>
          <a:p>
            <a:pPr fontAlgn="base"/>
            <a:r>
              <a:rPr lang="pt-BR" dirty="0">
                <a:solidFill>
                  <a:schemeClr val="bg1"/>
                </a:solidFill>
              </a:rPr>
              <a:t>perdas e desperdícios de estoque, por meio da otimização dos processos relacionados a essa área.</a:t>
            </a:r>
          </a:p>
        </p:txBody>
      </p:sp>
    </p:spTree>
    <p:extLst>
      <p:ext uri="{BB962C8B-B14F-4D97-AF65-F5344CB8AC3E}">
        <p14:creationId xmlns:p14="http://schemas.microsoft.com/office/powerpoint/2010/main" val="3023678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CaixaDeTexto 5"/>
          <p:cNvSpPr txBox="1"/>
          <p:nvPr/>
        </p:nvSpPr>
        <p:spPr>
          <a:xfrm>
            <a:off x="683568" y="188640"/>
            <a:ext cx="7776864" cy="923330"/>
          </a:xfrm>
          <a:prstGeom prst="rect">
            <a:avLst/>
          </a:prstGeom>
          <a:noFill/>
        </p:spPr>
        <p:txBody>
          <a:bodyPr wrap="square" rtlCol="0">
            <a:spAutoFit/>
          </a:bodyPr>
          <a:lstStyle/>
          <a:p>
            <a:r>
              <a:rPr lang="pt-BR" sz="5400" b="1" spc="-150" dirty="0">
                <a:latin typeface="Arial" pitchFamily="34" charset="0"/>
                <a:cs typeface="Arial" pitchFamily="34" charset="0"/>
              </a:rPr>
              <a:t>Vantagens competitivas</a:t>
            </a:r>
          </a:p>
        </p:txBody>
      </p:sp>
      <p:sp>
        <p:nvSpPr>
          <p:cNvPr id="2" name="AutoShape 2" descr="Resultado de imagem para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3" name="Retângulo 2"/>
          <p:cNvSpPr/>
          <p:nvPr/>
        </p:nvSpPr>
        <p:spPr>
          <a:xfrm>
            <a:off x="313976" y="1700808"/>
            <a:ext cx="8550696" cy="5078313"/>
          </a:xfrm>
          <a:prstGeom prst="rect">
            <a:avLst/>
          </a:prstGeom>
        </p:spPr>
        <p:txBody>
          <a:bodyPr wrap="square">
            <a:spAutoFit/>
          </a:bodyPr>
          <a:lstStyle/>
          <a:p>
            <a:pPr fontAlgn="base"/>
            <a:r>
              <a:rPr lang="pt-BR" b="1" dirty="0">
                <a:solidFill>
                  <a:srgbClr val="FFFF00"/>
                </a:solidFill>
              </a:rPr>
              <a:t>Ajudam a fornecer um atendimento de qualidade</a:t>
            </a:r>
          </a:p>
          <a:p>
            <a:pPr fontAlgn="base"/>
            <a:r>
              <a:rPr lang="pt-BR" dirty="0">
                <a:solidFill>
                  <a:schemeClr val="bg1"/>
                </a:solidFill>
              </a:rPr>
              <a:t>Ao ter uma operação mais enxuta, com todas as atividades de distribuição acontecendo em um mesmo local, prevenindo falhas e com os processos mais otimizados, a capacidade da empresa em atender o cliente vai melhorar.</a:t>
            </a:r>
          </a:p>
          <a:p>
            <a:pPr fontAlgn="base"/>
            <a:r>
              <a:rPr lang="pt-BR" dirty="0">
                <a:solidFill>
                  <a:schemeClr val="bg1"/>
                </a:solidFill>
              </a:rPr>
              <a:t>Os prazos serão atendidos mais rapidamente, a resposta ao cliente será, também, mais rápida, e ele logo vai perceber que a empresa está se preocupando em atendê-lo da melhor forma, gerando valor ao negócio.</a:t>
            </a:r>
          </a:p>
          <a:p>
            <a:pPr fontAlgn="base"/>
            <a:endParaRPr lang="pt-BR" dirty="0">
              <a:solidFill>
                <a:schemeClr val="bg1"/>
              </a:solidFill>
            </a:endParaRPr>
          </a:p>
          <a:p>
            <a:pPr fontAlgn="base"/>
            <a:r>
              <a:rPr lang="pt-BR" b="1" dirty="0">
                <a:solidFill>
                  <a:srgbClr val="FFFF00"/>
                </a:solidFill>
              </a:rPr>
              <a:t>Auxiliam no planejamento eficiente de investimentos</a:t>
            </a:r>
          </a:p>
          <a:p>
            <a:pPr fontAlgn="base"/>
            <a:r>
              <a:rPr lang="pt-BR" dirty="0">
                <a:solidFill>
                  <a:schemeClr val="bg1"/>
                </a:solidFill>
              </a:rPr>
              <a:t>O gerenciamento da demanda e o atendimento dos clientes feitos de forma mais eficiente auxiliam no processo de planejamento de investimentos. O gestor consegue entender melhor cada processo e verificar qual deles precisa de ajustes.</a:t>
            </a:r>
          </a:p>
          <a:p>
            <a:pPr fontAlgn="base"/>
            <a:r>
              <a:rPr lang="pt-BR" dirty="0">
                <a:solidFill>
                  <a:schemeClr val="bg1"/>
                </a:solidFill>
              </a:rPr>
              <a:t>Ter um local específico para distribuição do produto pode facilitar ao gestor enxergar gargalos que podem ser eliminados com a implementação de novas tecnologias, detalhes difíceis de serem percebidos. Assim, cada atividade pode ser aperfeiçoada.</a:t>
            </a:r>
          </a:p>
          <a:p>
            <a:pPr fontAlgn="base"/>
            <a:r>
              <a:rPr lang="pt-BR" dirty="0">
                <a:solidFill>
                  <a:schemeClr val="bg1"/>
                </a:solidFill>
              </a:rPr>
              <a:t>Há muitas </a:t>
            </a:r>
            <a:r>
              <a:rPr lang="pt-BR" b="1" u="sng" dirty="0">
                <a:solidFill>
                  <a:schemeClr val="bg1"/>
                </a:solidFill>
              </a:rPr>
              <a:t>tecnologias que podem melhorar os processos</a:t>
            </a:r>
            <a:r>
              <a:rPr lang="pt-BR" dirty="0">
                <a:solidFill>
                  <a:schemeClr val="bg1"/>
                </a:solidFill>
              </a:rPr>
              <a:t> de distribuição e controle dos estoques. O gestor precisa decidir qual é a mais adequada para sua operação, e qual trará mais benefícios para o negócio como um todo.</a:t>
            </a:r>
          </a:p>
        </p:txBody>
      </p:sp>
    </p:spTree>
    <p:extLst>
      <p:ext uri="{BB962C8B-B14F-4D97-AF65-F5344CB8AC3E}">
        <p14:creationId xmlns:p14="http://schemas.microsoft.com/office/powerpoint/2010/main" val="135995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CaixaDeTexto 5"/>
          <p:cNvSpPr txBox="1"/>
          <p:nvPr/>
        </p:nvSpPr>
        <p:spPr>
          <a:xfrm>
            <a:off x="683568" y="188640"/>
            <a:ext cx="7776864" cy="923330"/>
          </a:xfrm>
          <a:prstGeom prst="rect">
            <a:avLst/>
          </a:prstGeom>
          <a:noFill/>
        </p:spPr>
        <p:txBody>
          <a:bodyPr wrap="square" rtlCol="0">
            <a:spAutoFit/>
          </a:bodyPr>
          <a:lstStyle/>
          <a:p>
            <a:r>
              <a:rPr lang="pt-BR" sz="5400" b="1" spc="-150" dirty="0">
                <a:latin typeface="Arial" pitchFamily="34" charset="0"/>
                <a:cs typeface="Arial" pitchFamily="34" charset="0"/>
              </a:rPr>
              <a:t>Vantagens competitivas</a:t>
            </a:r>
          </a:p>
        </p:txBody>
      </p:sp>
      <p:sp>
        <p:nvSpPr>
          <p:cNvPr id="2" name="AutoShape 2" descr="Resultado de imagem para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5" name="Retângulo 4"/>
          <p:cNvSpPr/>
          <p:nvPr/>
        </p:nvSpPr>
        <p:spPr>
          <a:xfrm>
            <a:off x="683568" y="1772816"/>
            <a:ext cx="7776864" cy="3693319"/>
          </a:xfrm>
          <a:prstGeom prst="rect">
            <a:avLst/>
          </a:prstGeom>
        </p:spPr>
        <p:txBody>
          <a:bodyPr wrap="square">
            <a:spAutoFit/>
          </a:bodyPr>
          <a:lstStyle/>
          <a:p>
            <a:pPr fontAlgn="base"/>
            <a:r>
              <a:rPr lang="pt-BR" b="1" dirty="0">
                <a:solidFill>
                  <a:srgbClr val="FFFF00"/>
                </a:solidFill>
              </a:rPr>
              <a:t>Potencializa a performance empresarial</a:t>
            </a:r>
          </a:p>
          <a:p>
            <a:pPr fontAlgn="base"/>
            <a:r>
              <a:rPr lang="pt-BR" dirty="0">
                <a:solidFill>
                  <a:schemeClr val="bg1"/>
                </a:solidFill>
              </a:rPr>
              <a:t>Se tirarmos o conceito de exponencial da matemática para a aplicação no dia a dia, a palavra pode significar algo mais potente, de maior valor. Nada mais é do que crescimento e desenvolvimento.</a:t>
            </a:r>
          </a:p>
          <a:p>
            <a:pPr fontAlgn="base"/>
            <a:r>
              <a:rPr lang="pt-BR" dirty="0">
                <a:solidFill>
                  <a:schemeClr val="bg1"/>
                </a:solidFill>
              </a:rPr>
              <a:t>Com todos os benefícios citados, a empresa vai trazer uma melhoria geral em seu desempenho, visto que vai proporcionar melhorias internas, como a </a:t>
            </a:r>
            <a:r>
              <a:rPr lang="pt-BR" b="1" dirty="0">
                <a:solidFill>
                  <a:schemeClr val="bg1"/>
                </a:solidFill>
              </a:rPr>
              <a:t>otimização</a:t>
            </a:r>
            <a:r>
              <a:rPr lang="pt-BR" dirty="0">
                <a:solidFill>
                  <a:schemeClr val="bg1"/>
                </a:solidFill>
              </a:rPr>
              <a:t>, redução de custos e aumento no controle, além de agregar valor ao cliente.</a:t>
            </a:r>
          </a:p>
          <a:p>
            <a:pPr fontAlgn="base"/>
            <a:r>
              <a:rPr lang="pt-BR" dirty="0">
                <a:solidFill>
                  <a:schemeClr val="bg1"/>
                </a:solidFill>
              </a:rPr>
              <a:t>A decisão de adotar o centro de distribuição contribui para que a empresa melhore sua imagem no mercado e crie uma vantagem competitiva difícil de ser atingida pelos concorrentes. Os benefícios trarão melhorias operacionais e financeiras para a empresa e os clientes também notarão a mudança no atendimento, visto que influencia diretamente na eficiência da distribuição de mercadorias, nos prazos de entrega e na qualidade do serviço prestado.</a:t>
            </a:r>
          </a:p>
        </p:txBody>
      </p:sp>
    </p:spTree>
    <p:extLst>
      <p:ext uri="{BB962C8B-B14F-4D97-AF65-F5344CB8AC3E}">
        <p14:creationId xmlns:p14="http://schemas.microsoft.com/office/powerpoint/2010/main" val="119397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CaixaDeTexto 5"/>
          <p:cNvSpPr txBox="1"/>
          <p:nvPr/>
        </p:nvSpPr>
        <p:spPr>
          <a:xfrm>
            <a:off x="683568" y="188640"/>
            <a:ext cx="7776864" cy="923330"/>
          </a:xfrm>
          <a:prstGeom prst="rect">
            <a:avLst/>
          </a:prstGeom>
          <a:noFill/>
        </p:spPr>
        <p:txBody>
          <a:bodyPr wrap="square" rtlCol="0">
            <a:spAutoFit/>
          </a:bodyPr>
          <a:lstStyle/>
          <a:p>
            <a:r>
              <a:rPr lang="pt-BR" sz="5400" b="1" spc="-150" dirty="0">
                <a:latin typeface="Arial" pitchFamily="34" charset="0"/>
                <a:cs typeface="Arial" pitchFamily="34" charset="0"/>
              </a:rPr>
              <a:t>Sistemas PUSH e PULL</a:t>
            </a:r>
          </a:p>
        </p:txBody>
      </p:sp>
      <p:sp>
        <p:nvSpPr>
          <p:cNvPr id="2" name="AutoShape 2" descr="Resultado de imagem para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2050" name="Picture 2" descr="Resultado de imagem para push pull"/>
          <p:cNvPicPr>
            <a:picLocks noChangeAspect="1" noChangeArrowheads="1"/>
          </p:cNvPicPr>
          <p:nvPr/>
        </p:nvPicPr>
        <p:blipFill rotWithShape="1">
          <a:blip r:embed="rId2">
            <a:extLst>
              <a:ext uri="{28A0092B-C50C-407E-A947-70E740481C1C}">
                <a14:useLocalDpi xmlns:a14="http://schemas.microsoft.com/office/drawing/2010/main" val="0"/>
              </a:ext>
            </a:extLst>
          </a:blip>
          <a:srcRect b="8973"/>
          <a:stretch/>
        </p:blipFill>
        <p:spPr bwMode="auto">
          <a:xfrm>
            <a:off x="2084138" y="2672142"/>
            <a:ext cx="4752528" cy="3105887"/>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2195736" y="5805264"/>
            <a:ext cx="4680520" cy="584775"/>
          </a:xfrm>
          <a:prstGeom prst="rect">
            <a:avLst/>
          </a:prstGeom>
          <a:noFill/>
        </p:spPr>
        <p:txBody>
          <a:bodyPr wrap="square" rtlCol="0">
            <a:spAutoFit/>
          </a:bodyPr>
          <a:lstStyle/>
          <a:p>
            <a:r>
              <a:rPr lang="pt-BR" sz="3200" dirty="0">
                <a:solidFill>
                  <a:schemeClr val="bg1"/>
                </a:solidFill>
              </a:rPr>
              <a:t> Empurrar                puxar</a:t>
            </a:r>
          </a:p>
        </p:txBody>
      </p:sp>
      <p:sp>
        <p:nvSpPr>
          <p:cNvPr id="9" name="Retângulo 8"/>
          <p:cNvSpPr/>
          <p:nvPr/>
        </p:nvSpPr>
        <p:spPr>
          <a:xfrm>
            <a:off x="471055" y="1621228"/>
            <a:ext cx="8000057" cy="830997"/>
          </a:xfrm>
          <a:prstGeom prst="rect">
            <a:avLst/>
          </a:prstGeom>
        </p:spPr>
        <p:txBody>
          <a:bodyPr wrap="square">
            <a:spAutoFit/>
          </a:bodyPr>
          <a:lstStyle/>
          <a:p>
            <a:pPr algn="ctr"/>
            <a:r>
              <a:rPr lang="pt-BR" sz="2400" dirty="0">
                <a:solidFill>
                  <a:schemeClr val="bg1"/>
                </a:solidFill>
              </a:rPr>
              <a:t>Estes conceitos são aplicados para interpretar situações diversas em uma cadeia de suprimentos</a:t>
            </a:r>
          </a:p>
        </p:txBody>
      </p:sp>
      <p:sp>
        <p:nvSpPr>
          <p:cNvPr id="5" name="Retângulo 4">
            <a:extLst>
              <a:ext uri="{FF2B5EF4-FFF2-40B4-BE49-F238E27FC236}">
                <a16:creationId xmlns:a16="http://schemas.microsoft.com/office/drawing/2014/main" id="{1291D234-350A-4203-86AA-D65B3A2501AB}"/>
              </a:ext>
            </a:extLst>
          </p:cNvPr>
          <p:cNvSpPr/>
          <p:nvPr/>
        </p:nvSpPr>
        <p:spPr>
          <a:xfrm>
            <a:off x="307975" y="6296074"/>
            <a:ext cx="4572000" cy="646331"/>
          </a:xfrm>
          <a:prstGeom prst="rect">
            <a:avLst/>
          </a:prstGeom>
        </p:spPr>
        <p:txBody>
          <a:bodyPr>
            <a:spAutoFit/>
          </a:bodyPr>
          <a:lstStyle/>
          <a:p>
            <a:r>
              <a:rPr lang="pt-BR" dirty="0">
                <a:hlinkClick r:id="rId3"/>
              </a:rPr>
              <a:t>O que é PULL E PUSH? | EXPLICA ADM #21 - YouTube</a:t>
            </a:r>
            <a:endParaRPr lang="pt-BR" dirty="0"/>
          </a:p>
        </p:txBody>
      </p:sp>
    </p:spTree>
    <p:extLst>
      <p:ext uri="{BB962C8B-B14F-4D97-AF65-F5344CB8AC3E}">
        <p14:creationId xmlns:p14="http://schemas.microsoft.com/office/powerpoint/2010/main" val="2141905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CaixaDeTexto 5"/>
          <p:cNvSpPr txBox="1"/>
          <p:nvPr/>
        </p:nvSpPr>
        <p:spPr>
          <a:xfrm>
            <a:off x="683568" y="188640"/>
            <a:ext cx="7776864" cy="923330"/>
          </a:xfrm>
          <a:prstGeom prst="rect">
            <a:avLst/>
          </a:prstGeom>
          <a:noFill/>
        </p:spPr>
        <p:txBody>
          <a:bodyPr wrap="square" rtlCol="0">
            <a:spAutoFit/>
          </a:bodyPr>
          <a:lstStyle/>
          <a:p>
            <a:r>
              <a:rPr lang="pt-BR" sz="5400" b="1" spc="-150" dirty="0">
                <a:latin typeface="Arial" pitchFamily="34" charset="0"/>
                <a:cs typeface="Arial" pitchFamily="34" charset="0"/>
              </a:rPr>
              <a:t>Sistema PUSH</a:t>
            </a:r>
          </a:p>
        </p:txBody>
      </p:sp>
      <p:sp>
        <p:nvSpPr>
          <p:cNvPr id="2" name="AutoShape 2" descr="Resultado de imagem para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8" name="Retângulo 7"/>
          <p:cNvSpPr/>
          <p:nvPr/>
        </p:nvSpPr>
        <p:spPr>
          <a:xfrm>
            <a:off x="1331640" y="1628800"/>
            <a:ext cx="6271865" cy="1477328"/>
          </a:xfrm>
          <a:prstGeom prst="rect">
            <a:avLst/>
          </a:prstGeom>
        </p:spPr>
        <p:txBody>
          <a:bodyPr wrap="square">
            <a:spAutoFit/>
          </a:bodyPr>
          <a:lstStyle/>
          <a:p>
            <a:r>
              <a:rPr lang="pt-BR" dirty="0">
                <a:solidFill>
                  <a:schemeClr val="bg1"/>
                </a:solidFill>
              </a:rPr>
              <a:t>Fabricar ou iniciar uma cadeia sem que haja um pedido realizado, o início se dará em qualquer ponto da cadeia para posterior venda ou consumo do produto/serviço, o sistema </a:t>
            </a:r>
            <a:r>
              <a:rPr lang="pt-BR" i="1" dirty="0" err="1">
                <a:solidFill>
                  <a:schemeClr val="bg1"/>
                </a:solidFill>
              </a:rPr>
              <a:t>push</a:t>
            </a:r>
            <a:r>
              <a:rPr lang="pt-BR" dirty="0">
                <a:solidFill>
                  <a:schemeClr val="bg1"/>
                </a:solidFill>
              </a:rPr>
              <a:t> trás consigo uma segurança quanto ao cumprimento de prazos e disponibilidade do produto/serviço, porém faz uso de estoque. </a:t>
            </a:r>
          </a:p>
        </p:txBody>
      </p:sp>
      <p:pic>
        <p:nvPicPr>
          <p:cNvPr id="8196" name="Picture 4" descr="Resultado de imagem para sistema pull"/>
          <p:cNvPicPr>
            <a:picLocks noChangeAspect="1" noChangeArrowheads="1"/>
          </p:cNvPicPr>
          <p:nvPr/>
        </p:nvPicPr>
        <p:blipFill rotWithShape="1">
          <a:blip r:embed="rId2">
            <a:extLst>
              <a:ext uri="{28A0092B-C50C-407E-A947-70E740481C1C}">
                <a14:useLocalDpi xmlns:a14="http://schemas.microsoft.com/office/drawing/2010/main" val="0"/>
              </a:ext>
            </a:extLst>
          </a:blip>
          <a:srcRect b="45528"/>
          <a:stretch/>
        </p:blipFill>
        <p:spPr bwMode="auto">
          <a:xfrm>
            <a:off x="1145349" y="3717032"/>
            <a:ext cx="7288831" cy="1827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53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CaixaDeTexto 5"/>
          <p:cNvSpPr txBox="1"/>
          <p:nvPr/>
        </p:nvSpPr>
        <p:spPr>
          <a:xfrm>
            <a:off x="683568" y="188640"/>
            <a:ext cx="7776864" cy="923330"/>
          </a:xfrm>
          <a:prstGeom prst="rect">
            <a:avLst/>
          </a:prstGeom>
          <a:noFill/>
        </p:spPr>
        <p:txBody>
          <a:bodyPr wrap="square" rtlCol="0">
            <a:spAutoFit/>
          </a:bodyPr>
          <a:lstStyle/>
          <a:p>
            <a:r>
              <a:rPr lang="pt-BR" sz="5400" b="1" spc="-150" dirty="0">
                <a:latin typeface="Arial" pitchFamily="34" charset="0"/>
                <a:cs typeface="Arial" pitchFamily="34" charset="0"/>
              </a:rPr>
              <a:t>Sistema PULL</a:t>
            </a:r>
          </a:p>
        </p:txBody>
      </p:sp>
      <p:sp>
        <p:nvSpPr>
          <p:cNvPr id="2" name="AutoShape 2" descr="Resultado de imagem para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8" name="Retângulo 7"/>
          <p:cNvSpPr/>
          <p:nvPr/>
        </p:nvSpPr>
        <p:spPr>
          <a:xfrm>
            <a:off x="1354406" y="1601583"/>
            <a:ext cx="6271865" cy="2031325"/>
          </a:xfrm>
          <a:prstGeom prst="rect">
            <a:avLst/>
          </a:prstGeom>
        </p:spPr>
        <p:txBody>
          <a:bodyPr wrap="square">
            <a:spAutoFit/>
          </a:bodyPr>
          <a:lstStyle/>
          <a:p>
            <a:r>
              <a:rPr lang="pt-BR" dirty="0">
                <a:solidFill>
                  <a:schemeClr val="bg1"/>
                </a:solidFill>
              </a:rPr>
              <a:t>Em contrapartida, o sistema </a:t>
            </a:r>
            <a:r>
              <a:rPr lang="pt-BR" i="1" dirty="0" err="1">
                <a:solidFill>
                  <a:schemeClr val="bg1"/>
                </a:solidFill>
              </a:rPr>
              <a:t>pull</a:t>
            </a:r>
            <a:r>
              <a:rPr lang="pt-BR" dirty="0">
                <a:solidFill>
                  <a:schemeClr val="bg1"/>
                </a:solidFill>
              </a:rPr>
              <a:t> inicia ou fabrica a partir de um pedido ou solicitação realizado, por isso o nome "puxado", pode ocorrer em qualquer ponto de uma cadeia de suprimento, geralmente solicitado pelo cliente final. Este conceito muito utilizado em </a:t>
            </a:r>
            <a:r>
              <a:rPr lang="pt-BR" i="1" dirty="0">
                <a:solidFill>
                  <a:schemeClr val="bg1"/>
                </a:solidFill>
              </a:rPr>
              <a:t>JIT</a:t>
            </a:r>
            <a:r>
              <a:rPr lang="pt-BR" dirty="0">
                <a:solidFill>
                  <a:schemeClr val="bg1"/>
                </a:solidFill>
              </a:rPr>
              <a:t> (</a:t>
            </a:r>
            <a:r>
              <a:rPr lang="pt-BR" i="1" dirty="0">
                <a:solidFill>
                  <a:schemeClr val="bg1"/>
                </a:solidFill>
              </a:rPr>
              <a:t>Just in Time</a:t>
            </a:r>
            <a:r>
              <a:rPr lang="pt-BR" dirty="0">
                <a:solidFill>
                  <a:schemeClr val="bg1"/>
                </a:solidFill>
              </a:rPr>
              <a:t>) não faz uso de estoque, porém trás insegurança quanto ao prazo ou disponibilidade imediata do produto/serviço.</a:t>
            </a:r>
          </a:p>
        </p:txBody>
      </p:sp>
      <p:pic>
        <p:nvPicPr>
          <p:cNvPr id="11266" name="Picture 2" descr="Resultado de imagem para sistema pull"/>
          <p:cNvPicPr>
            <a:picLocks noChangeAspect="1" noChangeArrowheads="1"/>
          </p:cNvPicPr>
          <p:nvPr/>
        </p:nvPicPr>
        <p:blipFill rotWithShape="1">
          <a:blip r:embed="rId2">
            <a:extLst>
              <a:ext uri="{28A0092B-C50C-407E-A947-70E740481C1C}">
                <a14:useLocalDpi xmlns:a14="http://schemas.microsoft.com/office/drawing/2010/main" val="0"/>
              </a:ext>
            </a:extLst>
          </a:blip>
          <a:srcRect t="46138"/>
          <a:stretch/>
        </p:blipFill>
        <p:spPr bwMode="auto">
          <a:xfrm>
            <a:off x="1837757" y="4581128"/>
            <a:ext cx="5772150" cy="1431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5995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971600" y="382282"/>
            <a:ext cx="7056784" cy="646331"/>
          </a:xfrm>
          <a:prstGeom prst="rect">
            <a:avLst/>
          </a:prstGeom>
          <a:noFill/>
        </p:spPr>
        <p:txBody>
          <a:bodyPr wrap="square" rtlCol="0">
            <a:spAutoFit/>
          </a:bodyPr>
          <a:lstStyle/>
          <a:p>
            <a:r>
              <a:rPr lang="pt-BR" sz="3600" b="1" spc="-150" dirty="0">
                <a:latin typeface="Arial" pitchFamily="34" charset="0"/>
                <a:cs typeface="Arial" pitchFamily="34" charset="0"/>
              </a:rPr>
              <a:t>Ações de logística no passado</a:t>
            </a:r>
          </a:p>
        </p:txBody>
      </p:sp>
      <p:sp>
        <p:nvSpPr>
          <p:cNvPr id="2" name="Retângulo 1"/>
          <p:cNvSpPr/>
          <p:nvPr/>
        </p:nvSpPr>
        <p:spPr>
          <a:xfrm>
            <a:off x="692696" y="1740761"/>
            <a:ext cx="7614592" cy="3046988"/>
          </a:xfrm>
          <a:prstGeom prst="rect">
            <a:avLst/>
          </a:prstGeom>
        </p:spPr>
        <p:txBody>
          <a:bodyPr wrap="square">
            <a:spAutoFit/>
          </a:bodyPr>
          <a:lstStyle/>
          <a:p>
            <a:r>
              <a:rPr lang="pt-BR" sz="2400" dirty="0">
                <a:solidFill>
                  <a:schemeClr val="bg1"/>
                </a:solidFill>
                <a:latin typeface="Arial" pitchFamily="34" charset="0"/>
                <a:cs typeface="Arial" pitchFamily="34" charset="0"/>
              </a:rPr>
              <a:t>Na realidade, a logística é uma das </a:t>
            </a:r>
            <a:r>
              <a:rPr lang="pt-BR" sz="2400" b="1" dirty="0">
                <a:solidFill>
                  <a:srgbClr val="FFFF00"/>
                </a:solidFill>
                <a:latin typeface="Arial" pitchFamily="34" charset="0"/>
                <a:cs typeface="Arial" pitchFamily="34" charset="0"/>
              </a:rPr>
              <a:t>atividades mais antigas praticadas pelo ser humano</a:t>
            </a:r>
            <a:r>
              <a:rPr lang="pt-BR" sz="2400" dirty="0">
                <a:solidFill>
                  <a:srgbClr val="FFFF00"/>
                </a:solidFill>
                <a:latin typeface="Arial" pitchFamily="34" charset="0"/>
                <a:cs typeface="Arial" pitchFamily="34" charset="0"/>
              </a:rPr>
              <a:t>. </a:t>
            </a:r>
          </a:p>
          <a:p>
            <a:endParaRPr lang="pt-BR" sz="2400" dirty="0">
              <a:solidFill>
                <a:srgbClr val="FFFF00"/>
              </a:solidFill>
              <a:latin typeface="Arial" pitchFamily="34" charset="0"/>
              <a:cs typeface="Arial" pitchFamily="34" charset="0"/>
            </a:endParaRPr>
          </a:p>
          <a:p>
            <a:r>
              <a:rPr lang="pt-BR" sz="2400" dirty="0">
                <a:solidFill>
                  <a:schemeClr val="bg1"/>
                </a:solidFill>
                <a:latin typeface="Arial" pitchFamily="34" charset="0"/>
                <a:cs typeface="Arial" pitchFamily="34" charset="0"/>
              </a:rPr>
              <a:t>Construção de grandes obras do passado: deslocamentos de exércitos até os campos de batalha, estoque de alimentos para as estações mais frias do ano. Todas essas ações requerem um planejamento logístico.</a:t>
            </a:r>
          </a:p>
        </p:txBody>
      </p:sp>
      <p:pic>
        <p:nvPicPr>
          <p:cNvPr id="13" name="Picture 2" descr="Resultado de imagem para estoque de alimentos guerra"/>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076056" y="4581128"/>
            <a:ext cx="3312368" cy="1861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4170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CaixaDeTexto 5"/>
          <p:cNvSpPr txBox="1"/>
          <p:nvPr/>
        </p:nvSpPr>
        <p:spPr>
          <a:xfrm>
            <a:off x="2599535" y="251224"/>
            <a:ext cx="3852427" cy="923330"/>
          </a:xfrm>
          <a:prstGeom prst="rect">
            <a:avLst/>
          </a:prstGeom>
          <a:noFill/>
        </p:spPr>
        <p:txBody>
          <a:bodyPr wrap="square" rtlCol="0">
            <a:spAutoFit/>
          </a:bodyPr>
          <a:lstStyle/>
          <a:p>
            <a:r>
              <a:rPr lang="pt-BR" sz="5400" b="1" spc="-150" dirty="0" err="1">
                <a:latin typeface="Arial" pitchFamily="34" charset="0"/>
                <a:cs typeface="Arial" pitchFamily="34" charset="0"/>
              </a:rPr>
              <a:t>Push</a:t>
            </a:r>
            <a:r>
              <a:rPr lang="pt-BR" sz="5400" b="1" spc="-150" dirty="0">
                <a:latin typeface="Arial" pitchFamily="34" charset="0"/>
                <a:cs typeface="Arial" pitchFamily="34" charset="0"/>
              </a:rPr>
              <a:t> x </a:t>
            </a:r>
            <a:r>
              <a:rPr lang="pt-BR" sz="5400" b="1" spc="-150" dirty="0" err="1">
                <a:latin typeface="Arial" pitchFamily="34" charset="0"/>
                <a:cs typeface="Arial" pitchFamily="34" charset="0"/>
              </a:rPr>
              <a:t>Pull</a:t>
            </a:r>
            <a:endParaRPr lang="pt-BR" sz="5400" b="1" spc="-150" dirty="0">
              <a:latin typeface="Arial" pitchFamily="34" charset="0"/>
              <a:cs typeface="Arial" pitchFamily="34" charset="0"/>
            </a:endParaRPr>
          </a:p>
        </p:txBody>
      </p:sp>
      <p:sp>
        <p:nvSpPr>
          <p:cNvPr id="2" name="AutoShape 2" descr="Resultado de imagem para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9218"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827" y="1412776"/>
            <a:ext cx="7072337" cy="5304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6750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CaixaDeTexto 5"/>
          <p:cNvSpPr txBox="1"/>
          <p:nvPr/>
        </p:nvSpPr>
        <p:spPr>
          <a:xfrm>
            <a:off x="2599535" y="251224"/>
            <a:ext cx="3852427" cy="923330"/>
          </a:xfrm>
          <a:prstGeom prst="rect">
            <a:avLst/>
          </a:prstGeom>
          <a:noFill/>
        </p:spPr>
        <p:txBody>
          <a:bodyPr wrap="square" rtlCol="0">
            <a:spAutoFit/>
          </a:bodyPr>
          <a:lstStyle/>
          <a:p>
            <a:r>
              <a:rPr lang="pt-BR" sz="5400" b="1" spc="-150" dirty="0" err="1">
                <a:latin typeface="Arial" pitchFamily="34" charset="0"/>
                <a:cs typeface="Arial" pitchFamily="34" charset="0"/>
              </a:rPr>
              <a:t>Push</a:t>
            </a:r>
            <a:r>
              <a:rPr lang="pt-BR" sz="5400" b="1" spc="-150" dirty="0">
                <a:latin typeface="Arial" pitchFamily="34" charset="0"/>
                <a:cs typeface="Arial" pitchFamily="34" charset="0"/>
              </a:rPr>
              <a:t> x </a:t>
            </a:r>
            <a:r>
              <a:rPr lang="pt-BR" sz="5400" b="1" spc="-150" dirty="0" err="1">
                <a:latin typeface="Arial" pitchFamily="34" charset="0"/>
                <a:cs typeface="Arial" pitchFamily="34" charset="0"/>
              </a:rPr>
              <a:t>Pull</a:t>
            </a:r>
            <a:endParaRPr lang="pt-BR" sz="5400" b="1" spc="-150" dirty="0">
              <a:latin typeface="Arial" pitchFamily="34" charset="0"/>
              <a:cs typeface="Arial" pitchFamily="34" charset="0"/>
            </a:endParaRPr>
          </a:p>
        </p:txBody>
      </p:sp>
      <p:sp>
        <p:nvSpPr>
          <p:cNvPr id="2" name="AutoShape 2" descr="Resultado de imagem para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12292" name="Picture 4" descr="Resultado de imagem para sistema pu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773119"/>
            <a:ext cx="5688632" cy="4262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82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CaixaDeTexto 5"/>
          <p:cNvSpPr txBox="1"/>
          <p:nvPr/>
        </p:nvSpPr>
        <p:spPr>
          <a:xfrm>
            <a:off x="751990" y="251224"/>
            <a:ext cx="7776864" cy="923330"/>
          </a:xfrm>
          <a:prstGeom prst="rect">
            <a:avLst/>
          </a:prstGeom>
          <a:noFill/>
        </p:spPr>
        <p:txBody>
          <a:bodyPr wrap="square" rtlCol="0">
            <a:spAutoFit/>
          </a:bodyPr>
          <a:lstStyle/>
          <a:p>
            <a:r>
              <a:rPr lang="pt-BR" sz="5400" b="1" spc="-150" dirty="0">
                <a:latin typeface="Arial" pitchFamily="34" charset="0"/>
                <a:cs typeface="Arial" pitchFamily="34" charset="0"/>
              </a:rPr>
              <a:t>Embalagens</a:t>
            </a:r>
          </a:p>
        </p:txBody>
      </p:sp>
      <p:sp>
        <p:nvSpPr>
          <p:cNvPr id="2" name="AutoShape 2" descr="Resultado de imagem para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5" name="Retângulo 4"/>
          <p:cNvSpPr/>
          <p:nvPr/>
        </p:nvSpPr>
        <p:spPr>
          <a:xfrm>
            <a:off x="751990" y="1700808"/>
            <a:ext cx="7204386" cy="2677656"/>
          </a:xfrm>
          <a:prstGeom prst="rect">
            <a:avLst/>
          </a:prstGeom>
        </p:spPr>
        <p:txBody>
          <a:bodyPr wrap="square">
            <a:spAutoFit/>
          </a:bodyPr>
          <a:lstStyle/>
          <a:p>
            <a:r>
              <a:rPr lang="pt-BR" sz="2800" b="1" dirty="0">
                <a:solidFill>
                  <a:srgbClr val="FFFF00"/>
                </a:solidFill>
              </a:rPr>
              <a:t>Logística eficiente = embalagem de qualidade</a:t>
            </a:r>
          </a:p>
          <a:p>
            <a:endParaRPr lang="pt-BR" sz="2000" dirty="0">
              <a:solidFill>
                <a:schemeClr val="bg1"/>
              </a:solidFill>
            </a:endParaRPr>
          </a:p>
          <a:p>
            <a:r>
              <a:rPr lang="pt-BR" sz="2000" dirty="0">
                <a:solidFill>
                  <a:schemeClr val="bg1"/>
                </a:solidFill>
              </a:rPr>
              <a:t>O processo logístico possui muitas etapas e, para que tudo funcione como o esperado, é preciso dar atenção a vários detalhes. Um deles é a </a:t>
            </a:r>
            <a:r>
              <a:rPr lang="pt-BR" sz="2000" dirty="0">
                <a:solidFill>
                  <a:schemeClr val="bg1"/>
                </a:solidFill>
                <a:hlinkClick r:id="rId2"/>
              </a:rPr>
              <a:t>embalagem</a:t>
            </a:r>
            <a:r>
              <a:rPr lang="pt-BR" sz="2000" dirty="0">
                <a:solidFill>
                  <a:schemeClr val="bg1"/>
                </a:solidFill>
              </a:rPr>
              <a:t> — tanto a responsável por armazenar o produto em si como, principalmente, a que é utilizada para o transporte. Sem a escolha e a preparação ideais, a logística pode sair perdendo em desempenho.</a:t>
            </a:r>
          </a:p>
        </p:txBody>
      </p:sp>
      <p:pic>
        <p:nvPicPr>
          <p:cNvPr id="1026" name="Picture 2" descr="Por que a embalagem do produto é tão importante para as Lojas Virtua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4378464"/>
            <a:ext cx="3976714" cy="1809405"/>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a:extLst>
              <a:ext uri="{FF2B5EF4-FFF2-40B4-BE49-F238E27FC236}">
                <a16:creationId xmlns:a16="http://schemas.microsoft.com/office/drawing/2014/main" id="{98126F91-8CC2-4554-912F-97FCA8F091DE}"/>
              </a:ext>
            </a:extLst>
          </p:cNvPr>
          <p:cNvSpPr/>
          <p:nvPr/>
        </p:nvSpPr>
        <p:spPr>
          <a:xfrm>
            <a:off x="418336" y="6080050"/>
            <a:ext cx="5593824" cy="369332"/>
          </a:xfrm>
          <a:prstGeom prst="rect">
            <a:avLst/>
          </a:prstGeom>
        </p:spPr>
        <p:txBody>
          <a:bodyPr wrap="square">
            <a:spAutoFit/>
          </a:bodyPr>
          <a:lstStyle/>
          <a:p>
            <a:r>
              <a:rPr lang="pt-BR" dirty="0"/>
              <a:t>https://www.youtube.com/watch?v=Fa_6FW17ESk</a:t>
            </a:r>
          </a:p>
        </p:txBody>
      </p:sp>
      <p:sp>
        <p:nvSpPr>
          <p:cNvPr id="8" name="Retângulo 7">
            <a:extLst>
              <a:ext uri="{FF2B5EF4-FFF2-40B4-BE49-F238E27FC236}">
                <a16:creationId xmlns:a16="http://schemas.microsoft.com/office/drawing/2014/main" id="{6BB6CA24-643A-4585-B951-32FFC1494C82}"/>
              </a:ext>
            </a:extLst>
          </p:cNvPr>
          <p:cNvSpPr/>
          <p:nvPr/>
        </p:nvSpPr>
        <p:spPr>
          <a:xfrm>
            <a:off x="539552" y="6409789"/>
            <a:ext cx="4572000" cy="646331"/>
          </a:xfrm>
          <a:prstGeom prst="rect">
            <a:avLst/>
          </a:prstGeom>
        </p:spPr>
        <p:txBody>
          <a:bodyPr>
            <a:spAutoFit/>
          </a:bodyPr>
          <a:lstStyle/>
          <a:p>
            <a:r>
              <a:rPr lang="pt-BR" dirty="0"/>
              <a:t>https://www.youtube.com/watch?v=OdrI00BP1Xc</a:t>
            </a:r>
          </a:p>
        </p:txBody>
      </p:sp>
    </p:spTree>
    <p:extLst>
      <p:ext uri="{BB962C8B-B14F-4D97-AF65-F5344CB8AC3E}">
        <p14:creationId xmlns:p14="http://schemas.microsoft.com/office/powerpoint/2010/main" val="300135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CaixaDeTexto 5"/>
          <p:cNvSpPr txBox="1"/>
          <p:nvPr/>
        </p:nvSpPr>
        <p:spPr>
          <a:xfrm>
            <a:off x="751990" y="251224"/>
            <a:ext cx="7776864" cy="923330"/>
          </a:xfrm>
          <a:prstGeom prst="rect">
            <a:avLst/>
          </a:prstGeom>
          <a:noFill/>
        </p:spPr>
        <p:txBody>
          <a:bodyPr wrap="square" rtlCol="0">
            <a:spAutoFit/>
          </a:bodyPr>
          <a:lstStyle/>
          <a:p>
            <a:r>
              <a:rPr lang="pt-BR" sz="5400" b="1" spc="-150" dirty="0">
                <a:latin typeface="Arial" pitchFamily="34" charset="0"/>
                <a:cs typeface="Arial" pitchFamily="34" charset="0"/>
              </a:rPr>
              <a:t>Funções:</a:t>
            </a:r>
          </a:p>
        </p:txBody>
      </p:sp>
      <p:sp>
        <p:nvSpPr>
          <p:cNvPr id="2" name="AutoShape 2" descr="Resultado de imagem para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5" name="Retângulo 4"/>
          <p:cNvSpPr/>
          <p:nvPr/>
        </p:nvSpPr>
        <p:spPr>
          <a:xfrm>
            <a:off x="751990" y="1700808"/>
            <a:ext cx="7204386" cy="3416320"/>
          </a:xfrm>
          <a:prstGeom prst="rect">
            <a:avLst/>
          </a:prstGeom>
        </p:spPr>
        <p:txBody>
          <a:bodyPr wrap="square">
            <a:spAutoFit/>
          </a:bodyPr>
          <a:lstStyle/>
          <a:p>
            <a:pPr marL="342900" indent="-342900">
              <a:buFont typeface="Arial" pitchFamily="34" charset="0"/>
              <a:buChar char="•"/>
            </a:pPr>
            <a:r>
              <a:rPr lang="pt-BR" sz="2400" dirty="0">
                <a:solidFill>
                  <a:schemeClr val="bg1"/>
                </a:solidFill>
              </a:rPr>
              <a:t>Volume ideal</a:t>
            </a:r>
          </a:p>
          <a:p>
            <a:pPr marL="342900" indent="-342900">
              <a:buFont typeface="Arial" pitchFamily="34" charset="0"/>
              <a:buChar char="•"/>
            </a:pPr>
            <a:r>
              <a:rPr lang="pt-BR" sz="2400" dirty="0">
                <a:solidFill>
                  <a:schemeClr val="bg1"/>
                </a:solidFill>
              </a:rPr>
              <a:t>Acomodar os produtos adequadamente;</a:t>
            </a:r>
          </a:p>
          <a:p>
            <a:pPr marL="342900" indent="-342900">
              <a:buFont typeface="Arial" pitchFamily="34" charset="0"/>
              <a:buChar char="•"/>
            </a:pPr>
            <a:r>
              <a:rPr lang="pt-BR" sz="2400" dirty="0">
                <a:solidFill>
                  <a:schemeClr val="bg1"/>
                </a:solidFill>
              </a:rPr>
              <a:t>Segurança e durabilidade</a:t>
            </a:r>
          </a:p>
          <a:p>
            <a:pPr marL="342900" indent="-342900">
              <a:buFont typeface="Arial" pitchFamily="34" charset="0"/>
              <a:buChar char="•"/>
            </a:pPr>
            <a:r>
              <a:rPr lang="pt-BR" sz="2400" dirty="0">
                <a:solidFill>
                  <a:schemeClr val="bg1"/>
                </a:solidFill>
              </a:rPr>
              <a:t>Facilitar movimentação</a:t>
            </a:r>
          </a:p>
          <a:p>
            <a:pPr marL="342900" indent="-342900">
              <a:buFont typeface="Arial" pitchFamily="34" charset="0"/>
              <a:buChar char="•"/>
            </a:pPr>
            <a:r>
              <a:rPr lang="pt-BR" sz="2400" dirty="0">
                <a:solidFill>
                  <a:schemeClr val="bg1"/>
                </a:solidFill>
              </a:rPr>
              <a:t>Fornecer informações a respeito dos itens;</a:t>
            </a:r>
          </a:p>
          <a:p>
            <a:pPr marL="342900" indent="-342900">
              <a:buFont typeface="Arial" pitchFamily="34" charset="0"/>
              <a:buChar char="•"/>
            </a:pPr>
            <a:r>
              <a:rPr lang="pt-BR" sz="2400" u="sng" dirty="0">
                <a:solidFill>
                  <a:schemeClr val="bg1"/>
                </a:solidFill>
              </a:rPr>
              <a:t>Gerar apelo para o consumidor</a:t>
            </a:r>
            <a:endParaRPr lang="pt-BR" sz="2400" dirty="0">
              <a:solidFill>
                <a:schemeClr val="bg1"/>
              </a:solidFill>
            </a:endParaRPr>
          </a:p>
          <a:p>
            <a:pPr marL="342900" indent="-342900">
              <a:buFont typeface="Arial" pitchFamily="34" charset="0"/>
              <a:buChar char="•"/>
            </a:pPr>
            <a:r>
              <a:rPr lang="pt-BR" sz="2400" dirty="0">
                <a:solidFill>
                  <a:schemeClr val="bg1"/>
                </a:solidFill>
              </a:rPr>
              <a:t>Ser sustentável</a:t>
            </a:r>
          </a:p>
          <a:p>
            <a:pPr marL="342900" indent="-342900">
              <a:buFont typeface="Arial" pitchFamily="34" charset="0"/>
              <a:buChar char="•"/>
            </a:pPr>
            <a:r>
              <a:rPr lang="pt-BR" sz="2400" dirty="0">
                <a:solidFill>
                  <a:schemeClr val="bg1"/>
                </a:solidFill>
              </a:rPr>
              <a:t>Atender às especificações</a:t>
            </a:r>
          </a:p>
          <a:p>
            <a:pPr marL="342900" indent="-342900">
              <a:buFont typeface="Arial" pitchFamily="34" charset="0"/>
              <a:buChar char="•"/>
            </a:pPr>
            <a:endParaRPr lang="pt-BR" sz="2400" dirty="0">
              <a:solidFill>
                <a:schemeClr val="bg1"/>
              </a:solidFill>
            </a:endParaRPr>
          </a:p>
        </p:txBody>
      </p:sp>
    </p:spTree>
    <p:extLst>
      <p:ext uri="{BB962C8B-B14F-4D97-AF65-F5344CB8AC3E}">
        <p14:creationId xmlns:p14="http://schemas.microsoft.com/office/powerpoint/2010/main" val="3154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CaixaDeTexto 5"/>
          <p:cNvSpPr txBox="1"/>
          <p:nvPr/>
        </p:nvSpPr>
        <p:spPr>
          <a:xfrm>
            <a:off x="751990" y="251224"/>
            <a:ext cx="7776864" cy="923330"/>
          </a:xfrm>
          <a:prstGeom prst="rect">
            <a:avLst/>
          </a:prstGeom>
          <a:noFill/>
        </p:spPr>
        <p:txBody>
          <a:bodyPr wrap="square" rtlCol="0">
            <a:spAutoFit/>
          </a:bodyPr>
          <a:lstStyle/>
          <a:p>
            <a:r>
              <a:rPr lang="pt-BR" sz="5400" b="1" spc="-150" dirty="0">
                <a:latin typeface="Arial" pitchFamily="34" charset="0"/>
                <a:cs typeface="Arial" pitchFamily="34" charset="0"/>
              </a:rPr>
              <a:t>Tipos de Embalagens</a:t>
            </a:r>
          </a:p>
        </p:txBody>
      </p:sp>
      <p:sp>
        <p:nvSpPr>
          <p:cNvPr id="2" name="AutoShape 2" descr="Resultado de imagem para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2050" name="Picture 2" descr="Resultado de imagem para tipos de embalagem logist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5252" y="1417133"/>
            <a:ext cx="5270339" cy="5270339"/>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a:extLst>
              <a:ext uri="{FF2B5EF4-FFF2-40B4-BE49-F238E27FC236}">
                <a16:creationId xmlns:a16="http://schemas.microsoft.com/office/drawing/2014/main" id="{E73B0BDE-CC86-46D3-A3D6-517C09E339C9}"/>
              </a:ext>
            </a:extLst>
          </p:cNvPr>
          <p:cNvSpPr/>
          <p:nvPr/>
        </p:nvSpPr>
        <p:spPr>
          <a:xfrm>
            <a:off x="335704" y="6211669"/>
            <a:ext cx="4572000" cy="646331"/>
          </a:xfrm>
          <a:prstGeom prst="rect">
            <a:avLst/>
          </a:prstGeom>
        </p:spPr>
        <p:txBody>
          <a:bodyPr>
            <a:spAutoFit/>
          </a:bodyPr>
          <a:lstStyle/>
          <a:p>
            <a:r>
              <a:rPr lang="pt-BR" dirty="0"/>
              <a:t>https://www.youtube.com/watch?v=hJantiyYdvY</a:t>
            </a:r>
          </a:p>
        </p:txBody>
      </p:sp>
    </p:spTree>
    <p:extLst>
      <p:ext uri="{BB962C8B-B14F-4D97-AF65-F5344CB8AC3E}">
        <p14:creationId xmlns:p14="http://schemas.microsoft.com/office/powerpoint/2010/main" val="1949030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sultado de imagem para tipos de embalagem logíst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492896"/>
            <a:ext cx="7054069" cy="3459088"/>
          </a:xfrm>
          <a:prstGeom prst="rect">
            <a:avLst/>
          </a:prstGeom>
          <a:noFill/>
          <a:extLst>
            <a:ext uri="{909E8E84-426E-40DD-AFC4-6F175D3DCCD1}">
              <a14:hiddenFill xmlns:a14="http://schemas.microsoft.com/office/drawing/2010/main">
                <a:solidFill>
                  <a:srgbClr val="FFFFFF"/>
                </a:solidFill>
              </a14:hiddenFill>
            </a:ext>
          </a:extLst>
        </p:spPr>
      </p:pic>
      <p:sp>
        <p:nvSpPr>
          <p:cNvPr id="5" name="Retângulo de cantos arredondados 4"/>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de cantos arredondados 5"/>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CaixaDeTexto 6"/>
          <p:cNvSpPr txBox="1"/>
          <p:nvPr/>
        </p:nvSpPr>
        <p:spPr>
          <a:xfrm>
            <a:off x="751990" y="251224"/>
            <a:ext cx="7776864" cy="923330"/>
          </a:xfrm>
          <a:prstGeom prst="rect">
            <a:avLst/>
          </a:prstGeom>
          <a:noFill/>
        </p:spPr>
        <p:txBody>
          <a:bodyPr wrap="square" rtlCol="0">
            <a:spAutoFit/>
          </a:bodyPr>
          <a:lstStyle/>
          <a:p>
            <a:r>
              <a:rPr lang="pt-BR" sz="5400" b="1" spc="-150" dirty="0">
                <a:latin typeface="Arial" pitchFamily="34" charset="0"/>
                <a:cs typeface="Arial" pitchFamily="34" charset="0"/>
              </a:rPr>
              <a:t>Aspectos:</a:t>
            </a:r>
          </a:p>
        </p:txBody>
      </p:sp>
      <p:sp>
        <p:nvSpPr>
          <p:cNvPr id="8" name="AutoShape 2" descr="Resultado de imagem para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Tree>
    <p:extLst>
      <p:ext uri="{BB962C8B-B14F-4D97-AF65-F5344CB8AC3E}">
        <p14:creationId xmlns:p14="http://schemas.microsoft.com/office/powerpoint/2010/main" val="4050686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6"/>
                                        </p:tgtEl>
                                      </p:cBhvr>
                                    </p:animEffect>
                                    <p:animScale>
                                      <p:cBhvr>
                                        <p:cTn id="11" dur="250" autoRev="1" fill="hold"/>
                                        <p:tgtEl>
                                          <p:spTgt spid="6"/>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5"/>
                                        </p:tgtEl>
                                      </p:cBhvr>
                                    </p:animEffect>
                                    <p:animScale>
                                      <p:cBhvr>
                                        <p:cTn id="18"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CaixaDeTexto 5"/>
          <p:cNvSpPr txBox="1"/>
          <p:nvPr/>
        </p:nvSpPr>
        <p:spPr>
          <a:xfrm>
            <a:off x="751990" y="251224"/>
            <a:ext cx="7776864" cy="923330"/>
          </a:xfrm>
          <a:prstGeom prst="rect">
            <a:avLst/>
          </a:prstGeom>
          <a:noFill/>
        </p:spPr>
        <p:txBody>
          <a:bodyPr wrap="square" rtlCol="0">
            <a:spAutoFit/>
          </a:bodyPr>
          <a:lstStyle/>
          <a:p>
            <a:r>
              <a:rPr lang="pt-BR" sz="5400" b="1" spc="-150" dirty="0">
                <a:latin typeface="Arial" pitchFamily="34" charset="0"/>
                <a:cs typeface="Arial" pitchFamily="34" charset="0"/>
              </a:rPr>
              <a:t>Aspectos</a:t>
            </a:r>
          </a:p>
        </p:txBody>
      </p:sp>
      <p:sp>
        <p:nvSpPr>
          <p:cNvPr id="2" name="AutoShape 2" descr="Resultado de imagem para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3" name="Retângulo 2"/>
          <p:cNvSpPr/>
          <p:nvPr/>
        </p:nvSpPr>
        <p:spPr>
          <a:xfrm>
            <a:off x="1115616" y="2204864"/>
            <a:ext cx="6912768" cy="3108543"/>
          </a:xfrm>
          <a:prstGeom prst="rect">
            <a:avLst/>
          </a:prstGeom>
        </p:spPr>
        <p:txBody>
          <a:bodyPr wrap="square">
            <a:spAutoFit/>
          </a:bodyPr>
          <a:lstStyle/>
          <a:p>
            <a:r>
              <a:rPr lang="pt-BR" sz="2800" b="1" dirty="0">
                <a:solidFill>
                  <a:srgbClr val="FFFF00"/>
                </a:solidFill>
              </a:rPr>
              <a:t>No Brasil as embalagens celulósicas detêm 41% de participação</a:t>
            </a:r>
            <a:r>
              <a:rPr lang="pt-BR" sz="2800" dirty="0">
                <a:solidFill>
                  <a:schemeClr val="bg1"/>
                </a:solidFill>
              </a:rPr>
              <a:t>, seguidas pelo Plástico - 29%, metal - 19%, vidro - 10% e madeira -1% . Ocupamos atualmente o 9º lugar no ranking dos países que reciclam papel, o que corresponde a 38,5% da produção anual de embalagens celulósicas. </a:t>
            </a:r>
          </a:p>
        </p:txBody>
      </p:sp>
    </p:spTree>
    <p:extLst>
      <p:ext uri="{BB962C8B-B14F-4D97-AF65-F5344CB8AC3E}">
        <p14:creationId xmlns:p14="http://schemas.microsoft.com/office/powerpoint/2010/main" val="217050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539552" y="1196752"/>
            <a:ext cx="7776864" cy="4893647"/>
          </a:xfrm>
          <a:prstGeom prst="rect">
            <a:avLst/>
          </a:prstGeom>
        </p:spPr>
        <p:txBody>
          <a:bodyPr wrap="square">
            <a:spAutoFit/>
          </a:bodyPr>
          <a:lstStyle/>
          <a:p>
            <a:r>
              <a:rPr lang="pt-BR" sz="2400" b="1" dirty="0">
                <a:solidFill>
                  <a:srgbClr val="FFFF00"/>
                </a:solidFill>
              </a:rPr>
              <a:t>Papelão</a:t>
            </a:r>
          </a:p>
          <a:p>
            <a:r>
              <a:rPr lang="pt-BR" sz="2400" dirty="0">
                <a:solidFill>
                  <a:schemeClr val="bg1"/>
                </a:solidFill>
              </a:rPr>
              <a:t>É bastante utilizado para proteger a carga de impactos, estabilizar o produto dentro das caixas e empilhar essas mercadorias compactadas. Esse material é tradicional, leve e simplifica bastante a logística. Além disso, é uma opção sustentável, pois o papelão é facilmente reciclado.</a:t>
            </a:r>
          </a:p>
          <a:p>
            <a:r>
              <a:rPr lang="pt-BR" sz="2400" b="1" dirty="0">
                <a:solidFill>
                  <a:srgbClr val="FFFF00"/>
                </a:solidFill>
              </a:rPr>
              <a:t>Plástico</a:t>
            </a:r>
          </a:p>
          <a:p>
            <a:r>
              <a:rPr lang="pt-BR" sz="2400" dirty="0">
                <a:solidFill>
                  <a:schemeClr val="bg1"/>
                </a:solidFill>
              </a:rPr>
              <a:t>Barata, prática e resistente, a </a:t>
            </a:r>
            <a:r>
              <a:rPr lang="pt-BR" sz="2400" b="1" dirty="0">
                <a:solidFill>
                  <a:schemeClr val="bg1"/>
                </a:solidFill>
                <a:hlinkClick r:id="rId2"/>
              </a:rPr>
              <a:t>embalagem plástica</a:t>
            </a:r>
            <a:r>
              <a:rPr lang="pt-BR" sz="2400" dirty="0">
                <a:solidFill>
                  <a:schemeClr val="bg1"/>
                </a:solidFill>
              </a:rPr>
              <a:t> é amplamente utilizada pelas indústrias em suas operações logísticas. No entanto, por se tratar de um tipo de material muito poluente, as empresas buscam meios, como a logística reversa, para minimizarem os impactos causados na natureza por esse item.</a:t>
            </a:r>
          </a:p>
        </p:txBody>
      </p:sp>
    </p:spTree>
    <p:extLst>
      <p:ext uri="{BB962C8B-B14F-4D97-AF65-F5344CB8AC3E}">
        <p14:creationId xmlns:p14="http://schemas.microsoft.com/office/powerpoint/2010/main" val="77196573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755576" y="620688"/>
            <a:ext cx="7038528" cy="5016758"/>
          </a:xfrm>
          <a:prstGeom prst="rect">
            <a:avLst/>
          </a:prstGeom>
        </p:spPr>
        <p:txBody>
          <a:bodyPr wrap="square">
            <a:spAutoFit/>
          </a:bodyPr>
          <a:lstStyle/>
          <a:p>
            <a:r>
              <a:rPr lang="pt-BR" sz="2000" b="1" dirty="0">
                <a:solidFill>
                  <a:srgbClr val="FFFF00"/>
                </a:solidFill>
              </a:rPr>
              <a:t>Isopor</a:t>
            </a:r>
          </a:p>
          <a:p>
            <a:r>
              <a:rPr lang="pt-BR" sz="2000" dirty="0">
                <a:solidFill>
                  <a:schemeClr val="bg1"/>
                </a:solidFill>
              </a:rPr>
              <a:t>O isopor é um plástico celular rígido usado para as mais diversas finalidades, que vão desde auxiliar no ramo de alimentos até proteger eletrodomésticos no transporte. Embora apresente um custo relativamente baixo, esse material também é poluente e algumas empresas já trabalham com a sua </a:t>
            </a:r>
            <a:r>
              <a:rPr lang="pt-BR" sz="2000" b="1" dirty="0">
                <a:solidFill>
                  <a:schemeClr val="bg1"/>
                </a:solidFill>
                <a:hlinkClick r:id="rId2"/>
              </a:rPr>
              <a:t>logística reversa</a:t>
            </a:r>
            <a:r>
              <a:rPr lang="pt-BR" sz="2000" dirty="0">
                <a:solidFill>
                  <a:schemeClr val="bg1"/>
                </a:solidFill>
              </a:rPr>
              <a:t>.</a:t>
            </a:r>
          </a:p>
          <a:p>
            <a:endParaRPr lang="pt-BR" sz="2000" dirty="0">
              <a:solidFill>
                <a:schemeClr val="bg1"/>
              </a:solidFill>
            </a:endParaRPr>
          </a:p>
          <a:p>
            <a:r>
              <a:rPr lang="pt-BR" sz="2000" b="1" dirty="0">
                <a:solidFill>
                  <a:srgbClr val="FFFF00"/>
                </a:solidFill>
              </a:rPr>
              <a:t>Madeira</a:t>
            </a:r>
          </a:p>
          <a:p>
            <a:r>
              <a:rPr lang="pt-BR" sz="2000" dirty="0">
                <a:solidFill>
                  <a:schemeClr val="bg1"/>
                </a:solidFill>
              </a:rPr>
              <a:t>As embalagens de madeira são vastamente adotadas em processos logísticos devido as suas características de empilhamento, resistência e absorção de choques. Entretanto, sua utilização exige atenção às normas de tratamento fitossanitário.</a:t>
            </a:r>
          </a:p>
          <a:p>
            <a:r>
              <a:rPr lang="pt-BR" sz="2000" dirty="0">
                <a:solidFill>
                  <a:schemeClr val="bg1"/>
                </a:solidFill>
              </a:rPr>
              <a:t>Percebeu o quanto é importante pensar sobre a embalagem na logística? Agora você já sabe que para evitar perdas e desperdícios é preciso empregar a melhor embalagem segundo a etapa do processo logístico e as características do seu produto.</a:t>
            </a:r>
          </a:p>
        </p:txBody>
      </p:sp>
    </p:spTree>
    <p:extLst>
      <p:ext uri="{BB962C8B-B14F-4D97-AF65-F5344CB8AC3E}">
        <p14:creationId xmlns:p14="http://schemas.microsoft.com/office/powerpoint/2010/main" val="89784227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de cantos arredondados 4"/>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de cantos arredondados 5"/>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CaixaDeTexto 6"/>
          <p:cNvSpPr txBox="1"/>
          <p:nvPr/>
        </p:nvSpPr>
        <p:spPr>
          <a:xfrm>
            <a:off x="751990" y="251224"/>
            <a:ext cx="7776864" cy="830997"/>
          </a:xfrm>
          <a:prstGeom prst="rect">
            <a:avLst/>
          </a:prstGeom>
          <a:noFill/>
        </p:spPr>
        <p:txBody>
          <a:bodyPr wrap="square" rtlCol="0">
            <a:spAutoFit/>
          </a:bodyPr>
          <a:lstStyle/>
          <a:p>
            <a:r>
              <a:rPr lang="pt-BR" sz="4800" b="1" spc="-150" dirty="0">
                <a:latin typeface="Arial" pitchFamily="34" charset="0"/>
                <a:cs typeface="Arial" pitchFamily="34" charset="0"/>
              </a:rPr>
              <a:t>Processamento de pedidos</a:t>
            </a:r>
          </a:p>
        </p:txBody>
      </p:sp>
      <p:sp>
        <p:nvSpPr>
          <p:cNvPr id="8" name="AutoShape 2" descr="Resultado de imagem para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2050" name="Picture 2" descr="Resultado de imagem para mcdonald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3770" y="2492895"/>
            <a:ext cx="4936701" cy="3060755"/>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179478" y="1844824"/>
            <a:ext cx="3278888" cy="5262979"/>
          </a:xfrm>
          <a:prstGeom prst="rect">
            <a:avLst/>
          </a:prstGeom>
        </p:spPr>
        <p:txBody>
          <a:bodyPr wrap="square">
            <a:spAutoFit/>
          </a:bodyPr>
          <a:lstStyle/>
          <a:p>
            <a:r>
              <a:rPr lang="pt-BR" sz="2400" dirty="0">
                <a:solidFill>
                  <a:schemeClr val="bg1"/>
                </a:solidFill>
              </a:rPr>
              <a:t>Enquanto está efetuando pagamento seu pedido já está sendo processado.</a:t>
            </a:r>
          </a:p>
          <a:p>
            <a:endParaRPr lang="pt-BR" sz="2400" dirty="0">
              <a:solidFill>
                <a:schemeClr val="bg1"/>
              </a:solidFill>
            </a:endParaRPr>
          </a:p>
          <a:p>
            <a:r>
              <a:rPr lang="pt-BR" sz="2400" dirty="0">
                <a:solidFill>
                  <a:schemeClr val="bg1"/>
                </a:solidFill>
              </a:rPr>
              <a:t>Objetivo: Entrega rápida do produto ofertado no menor tempo possível.</a:t>
            </a:r>
          </a:p>
          <a:p>
            <a:endParaRPr lang="pt-BR" sz="2400" dirty="0">
              <a:solidFill>
                <a:schemeClr val="bg1"/>
              </a:solidFill>
            </a:endParaRPr>
          </a:p>
          <a:p>
            <a:r>
              <a:rPr lang="pt-BR" sz="2400" dirty="0">
                <a:solidFill>
                  <a:schemeClr val="bg1"/>
                </a:solidFill>
              </a:rPr>
              <a:t>Sistemas de informação são essenciais para agilizar e determinar fluxo eficiente.</a:t>
            </a:r>
          </a:p>
          <a:p>
            <a:endParaRPr lang="pt-BR" sz="2400" dirty="0">
              <a:solidFill>
                <a:schemeClr val="bg1"/>
              </a:solidFill>
            </a:endParaRPr>
          </a:p>
        </p:txBody>
      </p:sp>
    </p:spTree>
    <p:extLst>
      <p:ext uri="{BB962C8B-B14F-4D97-AF65-F5344CB8AC3E}">
        <p14:creationId xmlns:p14="http://schemas.microsoft.com/office/powerpoint/2010/main" val="87618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6"/>
                                        </p:tgtEl>
                                      </p:cBhvr>
                                    </p:animEffect>
                                    <p:animScale>
                                      <p:cBhvr>
                                        <p:cTn id="11" dur="250" autoRev="1" fill="hold"/>
                                        <p:tgtEl>
                                          <p:spTgt spid="6"/>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5"/>
                                        </p:tgtEl>
                                      </p:cBhvr>
                                    </p:animEffect>
                                    <p:animScale>
                                      <p:cBhvr>
                                        <p:cTn id="18"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3023828" y="332656"/>
            <a:ext cx="3024336" cy="646331"/>
          </a:xfrm>
          <a:prstGeom prst="rect">
            <a:avLst/>
          </a:prstGeom>
          <a:noFill/>
        </p:spPr>
        <p:txBody>
          <a:bodyPr wrap="square" rtlCol="0">
            <a:spAutoFit/>
          </a:bodyPr>
          <a:lstStyle/>
          <a:p>
            <a:r>
              <a:rPr lang="pt-BR" sz="3600" b="1" spc="-150" dirty="0">
                <a:latin typeface="Arial" pitchFamily="34" charset="0"/>
                <a:cs typeface="Arial" pitchFamily="34" charset="0"/>
              </a:rPr>
              <a:t>Cenário atual</a:t>
            </a:r>
          </a:p>
        </p:txBody>
      </p:sp>
      <p:sp>
        <p:nvSpPr>
          <p:cNvPr id="2" name="Retângulo 1"/>
          <p:cNvSpPr/>
          <p:nvPr/>
        </p:nvSpPr>
        <p:spPr>
          <a:xfrm>
            <a:off x="692696" y="1740761"/>
            <a:ext cx="7614592" cy="4154984"/>
          </a:xfrm>
          <a:prstGeom prst="rect">
            <a:avLst/>
          </a:prstGeom>
        </p:spPr>
        <p:txBody>
          <a:bodyPr wrap="square">
            <a:spAutoFit/>
          </a:bodyPr>
          <a:lstStyle/>
          <a:p>
            <a:r>
              <a:rPr lang="pt-BR" sz="2400" b="1" dirty="0">
                <a:solidFill>
                  <a:srgbClr val="FFFF00"/>
                </a:solidFill>
                <a:latin typeface="Arial" pitchFamily="34" charset="0"/>
                <a:cs typeface="Arial" pitchFamily="34" charset="0"/>
              </a:rPr>
              <a:t>Por que Logística se tornou tão importante?</a:t>
            </a:r>
          </a:p>
          <a:p>
            <a:endParaRPr lang="pt-BR" sz="2400" dirty="0">
              <a:solidFill>
                <a:srgbClr val="FFFF00"/>
              </a:solidFill>
              <a:latin typeface="Arial" pitchFamily="34" charset="0"/>
              <a:cs typeface="Arial" pitchFamily="34" charset="0"/>
            </a:endParaRPr>
          </a:p>
          <a:p>
            <a:r>
              <a:rPr lang="pt-BR" sz="2400" dirty="0">
                <a:solidFill>
                  <a:schemeClr val="bg1"/>
                </a:solidFill>
                <a:latin typeface="Arial" pitchFamily="34" charset="0"/>
                <a:cs typeface="Arial" pitchFamily="34" charset="0"/>
              </a:rPr>
              <a:t>Fleury (2000) também descreve como sendo uma mudança de conjuntura</a:t>
            </a:r>
          </a:p>
          <a:p>
            <a:r>
              <a:rPr lang="pt-BR" sz="2400" dirty="0">
                <a:solidFill>
                  <a:schemeClr val="bg1"/>
                </a:solidFill>
                <a:latin typeface="Arial" pitchFamily="34" charset="0"/>
                <a:cs typeface="Arial" pitchFamily="34" charset="0"/>
              </a:rPr>
              <a:t>econômica e tecnológica o grande estopim para a mudança de posicionamento da</a:t>
            </a:r>
          </a:p>
          <a:p>
            <a:r>
              <a:rPr lang="pt-BR" sz="2400" dirty="0">
                <a:solidFill>
                  <a:schemeClr val="bg1"/>
                </a:solidFill>
                <a:latin typeface="Arial" pitchFamily="34" charset="0"/>
                <a:cs typeface="Arial" pitchFamily="34" charset="0"/>
              </a:rPr>
              <a:t>logística nas organizações. Destacam-se no cenário econômico cinco fatores como</a:t>
            </a:r>
          </a:p>
          <a:p>
            <a:r>
              <a:rPr lang="pt-BR" sz="2400" dirty="0">
                <a:solidFill>
                  <a:schemeClr val="bg1"/>
                </a:solidFill>
                <a:latin typeface="Arial" pitchFamily="34" charset="0"/>
                <a:cs typeface="Arial" pitchFamily="34" charset="0"/>
              </a:rPr>
              <a:t>chaves neste processo: </a:t>
            </a:r>
          </a:p>
          <a:p>
            <a:endParaRPr lang="pt-BR" sz="2400" dirty="0">
              <a:solidFill>
                <a:srgbClr val="FFFF00"/>
              </a:solidFill>
              <a:latin typeface="Arial" pitchFamily="34" charset="0"/>
              <a:cs typeface="Arial" pitchFamily="34" charset="0"/>
            </a:endParaRPr>
          </a:p>
          <a:p>
            <a:endParaRPr lang="pt-BR" sz="2400"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3280568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de cantos arredondados 4"/>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de cantos arredondados 5"/>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CaixaDeTexto 6"/>
          <p:cNvSpPr txBox="1"/>
          <p:nvPr/>
        </p:nvSpPr>
        <p:spPr>
          <a:xfrm>
            <a:off x="751990" y="251224"/>
            <a:ext cx="7776864" cy="830997"/>
          </a:xfrm>
          <a:prstGeom prst="rect">
            <a:avLst/>
          </a:prstGeom>
          <a:noFill/>
        </p:spPr>
        <p:txBody>
          <a:bodyPr wrap="square" rtlCol="0">
            <a:spAutoFit/>
          </a:bodyPr>
          <a:lstStyle/>
          <a:p>
            <a:r>
              <a:rPr lang="pt-BR" sz="4800" b="1" spc="-150" dirty="0">
                <a:latin typeface="Arial" pitchFamily="34" charset="0"/>
                <a:cs typeface="Arial" pitchFamily="34" charset="0"/>
              </a:rPr>
              <a:t>Processamento de pedidos</a:t>
            </a:r>
          </a:p>
        </p:txBody>
      </p:sp>
      <p:sp>
        <p:nvSpPr>
          <p:cNvPr id="8" name="AutoShape 2" descr="Resultado de imagem para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1026" name="Picture 2" descr="Resultado de imagem para processamento de pedidos etap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8054" y="1556792"/>
            <a:ext cx="6624736" cy="4973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991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6"/>
                                        </p:tgtEl>
                                      </p:cBhvr>
                                    </p:animEffect>
                                    <p:animScale>
                                      <p:cBhvr>
                                        <p:cTn id="11" dur="250" autoRev="1" fill="hold"/>
                                        <p:tgtEl>
                                          <p:spTgt spid="6"/>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5"/>
                                        </p:tgtEl>
                                      </p:cBhvr>
                                    </p:animEffect>
                                    <p:animScale>
                                      <p:cBhvr>
                                        <p:cTn id="18"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de cantos arredondados 4"/>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de cantos arredondados 5"/>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CaixaDeTexto 6"/>
          <p:cNvSpPr txBox="1"/>
          <p:nvPr/>
        </p:nvSpPr>
        <p:spPr>
          <a:xfrm>
            <a:off x="751990" y="251224"/>
            <a:ext cx="7776864" cy="830997"/>
          </a:xfrm>
          <a:prstGeom prst="rect">
            <a:avLst/>
          </a:prstGeom>
          <a:noFill/>
        </p:spPr>
        <p:txBody>
          <a:bodyPr wrap="square" rtlCol="0">
            <a:spAutoFit/>
          </a:bodyPr>
          <a:lstStyle/>
          <a:p>
            <a:r>
              <a:rPr lang="pt-BR" sz="4800" b="1" spc="-150" dirty="0">
                <a:latin typeface="Arial" pitchFamily="34" charset="0"/>
                <a:cs typeface="Arial" pitchFamily="34" charset="0"/>
              </a:rPr>
              <a:t>Tecnologia da informação</a:t>
            </a:r>
          </a:p>
        </p:txBody>
      </p:sp>
      <p:sp>
        <p:nvSpPr>
          <p:cNvPr id="8" name="AutoShape 2" descr="Resultado de imagem para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9" name="Retângulo 8"/>
          <p:cNvSpPr/>
          <p:nvPr/>
        </p:nvSpPr>
        <p:spPr>
          <a:xfrm>
            <a:off x="179478" y="1844824"/>
            <a:ext cx="7992922" cy="2677656"/>
          </a:xfrm>
          <a:prstGeom prst="rect">
            <a:avLst/>
          </a:prstGeom>
        </p:spPr>
        <p:txBody>
          <a:bodyPr wrap="square">
            <a:spAutoFit/>
          </a:bodyPr>
          <a:lstStyle/>
          <a:p>
            <a:r>
              <a:rPr lang="pt-BR" sz="2400" dirty="0">
                <a:solidFill>
                  <a:schemeClr val="bg1"/>
                </a:solidFill>
              </a:rPr>
              <a:t>Vantagens:</a:t>
            </a:r>
          </a:p>
          <a:p>
            <a:endParaRPr lang="pt-BR" sz="2400" dirty="0">
              <a:solidFill>
                <a:schemeClr val="bg1"/>
              </a:solidFill>
            </a:endParaRPr>
          </a:p>
          <a:p>
            <a:pPr marL="342900" indent="-342900">
              <a:buFont typeface="Arial" pitchFamily="34" charset="0"/>
              <a:buChar char="•"/>
            </a:pPr>
            <a:r>
              <a:rPr lang="pt-BR" sz="2400" dirty="0">
                <a:solidFill>
                  <a:schemeClr val="bg1"/>
                </a:solidFill>
              </a:rPr>
              <a:t>Melhor controle e redução do estoque (</a:t>
            </a:r>
            <a:r>
              <a:rPr lang="pt-BR" sz="2400" dirty="0" err="1">
                <a:solidFill>
                  <a:schemeClr val="bg1"/>
                </a:solidFill>
              </a:rPr>
              <a:t>just</a:t>
            </a:r>
            <a:r>
              <a:rPr lang="pt-BR" sz="2400" dirty="0">
                <a:solidFill>
                  <a:schemeClr val="bg1"/>
                </a:solidFill>
              </a:rPr>
              <a:t> in time)</a:t>
            </a:r>
          </a:p>
          <a:p>
            <a:pPr marL="342900" indent="-342900">
              <a:buFont typeface="Arial" pitchFamily="34" charset="0"/>
              <a:buChar char="•"/>
            </a:pPr>
            <a:r>
              <a:rPr lang="pt-BR" sz="2400" dirty="0">
                <a:solidFill>
                  <a:schemeClr val="bg1"/>
                </a:solidFill>
              </a:rPr>
              <a:t>Reduz falhas operacionais</a:t>
            </a:r>
          </a:p>
          <a:p>
            <a:pPr marL="342900" indent="-342900">
              <a:buFont typeface="Arial" pitchFamily="34" charset="0"/>
              <a:buChar char="•"/>
            </a:pPr>
            <a:r>
              <a:rPr lang="pt-BR" sz="2400" dirty="0">
                <a:solidFill>
                  <a:schemeClr val="bg1"/>
                </a:solidFill>
              </a:rPr>
              <a:t>Reduz necessidade fator humano (atribuições complexas)</a:t>
            </a:r>
          </a:p>
          <a:p>
            <a:pPr marL="342900" indent="-342900">
              <a:buFont typeface="Arial" pitchFamily="34" charset="0"/>
              <a:buChar char="•"/>
            </a:pPr>
            <a:r>
              <a:rPr lang="pt-BR" sz="2400" dirty="0">
                <a:solidFill>
                  <a:schemeClr val="bg1"/>
                </a:solidFill>
              </a:rPr>
              <a:t>Aumenta velocidade e eficiência na entrega</a:t>
            </a:r>
          </a:p>
          <a:p>
            <a:endParaRPr lang="pt-BR" sz="2400" dirty="0">
              <a:solidFill>
                <a:schemeClr val="bg1"/>
              </a:solidFill>
            </a:endParaRPr>
          </a:p>
        </p:txBody>
      </p:sp>
    </p:spTree>
    <p:extLst>
      <p:ext uri="{BB962C8B-B14F-4D97-AF65-F5344CB8AC3E}">
        <p14:creationId xmlns:p14="http://schemas.microsoft.com/office/powerpoint/2010/main" val="400759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6"/>
                                        </p:tgtEl>
                                      </p:cBhvr>
                                    </p:animEffect>
                                    <p:animScale>
                                      <p:cBhvr>
                                        <p:cTn id="11" dur="250" autoRev="1" fill="hold"/>
                                        <p:tgtEl>
                                          <p:spTgt spid="6"/>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5"/>
                                        </p:tgtEl>
                                      </p:cBhvr>
                                    </p:animEffect>
                                    <p:animScale>
                                      <p:cBhvr>
                                        <p:cTn id="18"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de cantos arredondados 4"/>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de cantos arredondados 5"/>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CaixaDeTexto 6"/>
          <p:cNvSpPr txBox="1"/>
          <p:nvPr/>
        </p:nvSpPr>
        <p:spPr>
          <a:xfrm>
            <a:off x="751990" y="251224"/>
            <a:ext cx="7776864" cy="830997"/>
          </a:xfrm>
          <a:prstGeom prst="rect">
            <a:avLst/>
          </a:prstGeom>
          <a:noFill/>
        </p:spPr>
        <p:txBody>
          <a:bodyPr wrap="square" rtlCol="0">
            <a:spAutoFit/>
          </a:bodyPr>
          <a:lstStyle/>
          <a:p>
            <a:r>
              <a:rPr lang="pt-BR" sz="4800" b="1" spc="-150" dirty="0">
                <a:latin typeface="Arial" pitchFamily="34" charset="0"/>
                <a:cs typeface="Arial" pitchFamily="34" charset="0"/>
              </a:rPr>
              <a:t>Tecnologia da informação</a:t>
            </a:r>
          </a:p>
        </p:txBody>
      </p:sp>
      <p:sp>
        <p:nvSpPr>
          <p:cNvPr id="8" name="AutoShape 2" descr="Resultado de imagem para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3074"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2130" y="3105694"/>
            <a:ext cx="5256584" cy="3339225"/>
          </a:xfrm>
          <a:prstGeom prst="rect">
            <a:avLst/>
          </a:prstGeom>
          <a:noFill/>
          <a:extLst>
            <a:ext uri="{909E8E84-426E-40DD-AFC4-6F175D3DCCD1}">
              <a14:hiddenFill xmlns:a14="http://schemas.microsoft.com/office/drawing/2010/main">
                <a:solidFill>
                  <a:srgbClr val="FFFFFF"/>
                </a:solidFill>
              </a14:hiddenFill>
            </a:ext>
          </a:extLst>
        </p:spPr>
      </p:pic>
      <p:sp>
        <p:nvSpPr>
          <p:cNvPr id="10" name="Retângulo 9"/>
          <p:cNvSpPr/>
          <p:nvPr/>
        </p:nvSpPr>
        <p:spPr>
          <a:xfrm>
            <a:off x="460375" y="1556792"/>
            <a:ext cx="7992922" cy="1569660"/>
          </a:xfrm>
          <a:prstGeom prst="rect">
            <a:avLst/>
          </a:prstGeom>
        </p:spPr>
        <p:txBody>
          <a:bodyPr wrap="square">
            <a:spAutoFit/>
          </a:bodyPr>
          <a:lstStyle/>
          <a:p>
            <a:r>
              <a:rPr lang="pt-BR" sz="2400" dirty="0">
                <a:solidFill>
                  <a:schemeClr val="bg1"/>
                </a:solidFill>
              </a:rPr>
              <a:t>Automação comercial</a:t>
            </a:r>
          </a:p>
          <a:p>
            <a:r>
              <a:rPr lang="pt-BR" sz="2400" dirty="0">
                <a:solidFill>
                  <a:schemeClr val="bg1"/>
                </a:solidFill>
              </a:rPr>
              <a:t>Elimina tarefas que no passado deveriam ser feitas manualmente. (demora + esforço trabalho humano)</a:t>
            </a:r>
          </a:p>
          <a:p>
            <a:endParaRPr lang="pt-BR" sz="2400" dirty="0">
              <a:solidFill>
                <a:schemeClr val="bg1"/>
              </a:solidFill>
            </a:endParaRPr>
          </a:p>
        </p:txBody>
      </p:sp>
    </p:spTree>
    <p:extLst>
      <p:ext uri="{BB962C8B-B14F-4D97-AF65-F5344CB8AC3E}">
        <p14:creationId xmlns:p14="http://schemas.microsoft.com/office/powerpoint/2010/main" val="3136253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6"/>
                                        </p:tgtEl>
                                      </p:cBhvr>
                                    </p:animEffect>
                                    <p:animScale>
                                      <p:cBhvr>
                                        <p:cTn id="11" dur="250" autoRev="1" fill="hold"/>
                                        <p:tgtEl>
                                          <p:spTgt spid="6"/>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5"/>
                                        </p:tgtEl>
                                      </p:cBhvr>
                                    </p:animEffect>
                                    <p:animScale>
                                      <p:cBhvr>
                                        <p:cTn id="18"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de cantos arredondados 4"/>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de cantos arredondados 5"/>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CaixaDeTexto 6"/>
          <p:cNvSpPr txBox="1"/>
          <p:nvPr/>
        </p:nvSpPr>
        <p:spPr>
          <a:xfrm>
            <a:off x="751990" y="404664"/>
            <a:ext cx="7776864" cy="584775"/>
          </a:xfrm>
          <a:prstGeom prst="rect">
            <a:avLst/>
          </a:prstGeom>
          <a:noFill/>
        </p:spPr>
        <p:txBody>
          <a:bodyPr wrap="square" rtlCol="0">
            <a:spAutoFit/>
          </a:bodyPr>
          <a:lstStyle/>
          <a:p>
            <a:r>
              <a:rPr lang="pt-BR" sz="3200" b="1" spc="-150" dirty="0">
                <a:latin typeface="Arial" pitchFamily="34" charset="0"/>
                <a:cs typeface="Arial" pitchFamily="34" charset="0"/>
              </a:rPr>
              <a:t>Análise de indicadores de desempenho</a:t>
            </a:r>
          </a:p>
        </p:txBody>
      </p:sp>
      <p:sp>
        <p:nvSpPr>
          <p:cNvPr id="8" name="AutoShape 2" descr="Resultado de imagem para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9" name="Retângulo 8"/>
          <p:cNvSpPr/>
          <p:nvPr/>
        </p:nvSpPr>
        <p:spPr>
          <a:xfrm>
            <a:off x="566461" y="1844824"/>
            <a:ext cx="7992922" cy="2677656"/>
          </a:xfrm>
          <a:prstGeom prst="rect">
            <a:avLst/>
          </a:prstGeom>
        </p:spPr>
        <p:txBody>
          <a:bodyPr wrap="square">
            <a:spAutoFit/>
          </a:bodyPr>
          <a:lstStyle/>
          <a:p>
            <a:r>
              <a:rPr lang="pt-BR" sz="2400" dirty="0">
                <a:solidFill>
                  <a:schemeClr val="bg1"/>
                </a:solidFill>
              </a:rPr>
              <a:t>	É preciso acompanhar de maneira simples e eficaz como anda o processo de acompanhamento dos pedidos e de atendimento ao cliente.</a:t>
            </a:r>
          </a:p>
          <a:p>
            <a:r>
              <a:rPr lang="pt-BR" sz="2400" dirty="0">
                <a:solidFill>
                  <a:schemeClr val="bg1"/>
                </a:solidFill>
              </a:rPr>
              <a:t>Permite obter métricas quantificáveis e comparáveis para avaliar se o processo tem melhorado ao longo do tempo.</a:t>
            </a:r>
          </a:p>
          <a:p>
            <a:endParaRPr lang="pt-BR" sz="2400" dirty="0">
              <a:solidFill>
                <a:schemeClr val="bg1"/>
              </a:solidFill>
            </a:endParaRPr>
          </a:p>
          <a:p>
            <a:r>
              <a:rPr lang="pt-BR" sz="2400" b="1" dirty="0">
                <a:solidFill>
                  <a:srgbClr val="FFFF00"/>
                </a:solidFill>
              </a:rPr>
              <a:t>EXECUÇÃO X RESULTADOS</a:t>
            </a:r>
          </a:p>
        </p:txBody>
      </p:sp>
      <p:pic>
        <p:nvPicPr>
          <p:cNvPr id="1026" name="Picture 2" descr="Resultado de imagem para resultad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4230788"/>
            <a:ext cx="3096344" cy="1993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689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6"/>
                                        </p:tgtEl>
                                      </p:cBhvr>
                                    </p:animEffect>
                                    <p:animScale>
                                      <p:cBhvr>
                                        <p:cTn id="11" dur="250" autoRev="1" fill="hold"/>
                                        <p:tgtEl>
                                          <p:spTgt spid="6"/>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5"/>
                                        </p:tgtEl>
                                      </p:cBhvr>
                                    </p:animEffect>
                                    <p:animScale>
                                      <p:cBhvr>
                                        <p:cTn id="18"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de cantos arredondados 4"/>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de cantos arredondados 5"/>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CaixaDeTexto 6"/>
          <p:cNvSpPr txBox="1"/>
          <p:nvPr/>
        </p:nvSpPr>
        <p:spPr>
          <a:xfrm>
            <a:off x="751990" y="404664"/>
            <a:ext cx="7776864" cy="584775"/>
          </a:xfrm>
          <a:prstGeom prst="rect">
            <a:avLst/>
          </a:prstGeom>
          <a:noFill/>
        </p:spPr>
        <p:txBody>
          <a:bodyPr wrap="square" rtlCol="0">
            <a:spAutoFit/>
          </a:bodyPr>
          <a:lstStyle/>
          <a:p>
            <a:r>
              <a:rPr lang="pt-BR" sz="3200" b="1" spc="-150" dirty="0">
                <a:latin typeface="Arial" pitchFamily="34" charset="0"/>
                <a:cs typeface="Arial" pitchFamily="34" charset="0"/>
              </a:rPr>
              <a:t>Análise de indicadores de desempenho</a:t>
            </a:r>
          </a:p>
        </p:txBody>
      </p:sp>
      <p:sp>
        <p:nvSpPr>
          <p:cNvPr id="8" name="AutoShape 2" descr="Resultado de imagem para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9" name="Retângulo 8"/>
          <p:cNvSpPr/>
          <p:nvPr/>
        </p:nvSpPr>
        <p:spPr>
          <a:xfrm>
            <a:off x="539534" y="1700808"/>
            <a:ext cx="8280937" cy="4154984"/>
          </a:xfrm>
          <a:prstGeom prst="rect">
            <a:avLst/>
          </a:prstGeom>
        </p:spPr>
        <p:txBody>
          <a:bodyPr wrap="square">
            <a:spAutoFit/>
          </a:bodyPr>
          <a:lstStyle/>
          <a:p>
            <a:r>
              <a:rPr lang="pt-BR" sz="2400" b="1" dirty="0">
                <a:solidFill>
                  <a:srgbClr val="FFFF00"/>
                </a:solidFill>
              </a:rPr>
              <a:t>Por que os indicadores de desempenho são importantes?</a:t>
            </a:r>
          </a:p>
          <a:p>
            <a:endParaRPr lang="pt-BR" sz="2400" dirty="0">
              <a:solidFill>
                <a:schemeClr val="bg1"/>
              </a:solidFill>
            </a:endParaRPr>
          </a:p>
          <a:p>
            <a:pPr fontAlgn="base"/>
            <a:r>
              <a:rPr lang="pt-BR" sz="2400" dirty="0">
                <a:solidFill>
                  <a:schemeClr val="bg1"/>
                </a:solidFill>
              </a:rPr>
              <a:t>Tudo aquilo que não pode ser medido e acompanhado, não pode ser controlado e tampouco otimizado. Com a gestão de pedidos não é diferente.</a:t>
            </a:r>
          </a:p>
          <a:p>
            <a:pPr fontAlgn="base"/>
            <a:r>
              <a:rPr lang="pt-BR" sz="2400" dirty="0">
                <a:solidFill>
                  <a:schemeClr val="bg1"/>
                </a:solidFill>
              </a:rPr>
              <a:t>Sem indicadores de desempenho, não é possível identificar quais são as maiores dificuldades de processo ou quais são os pontos mais deficientes.</a:t>
            </a:r>
          </a:p>
          <a:p>
            <a:pPr fontAlgn="base"/>
            <a:r>
              <a:rPr lang="pt-BR" sz="2400" dirty="0">
                <a:solidFill>
                  <a:schemeClr val="bg1"/>
                </a:solidFill>
              </a:rPr>
              <a:t>Por outro lado, ao realizar o acompanhamento desses indicadores não apenas se conhecem os resultados, mas também é possível agir sobre eles. </a:t>
            </a:r>
          </a:p>
        </p:txBody>
      </p:sp>
    </p:spTree>
    <p:extLst>
      <p:ext uri="{BB962C8B-B14F-4D97-AF65-F5344CB8AC3E}">
        <p14:creationId xmlns:p14="http://schemas.microsoft.com/office/powerpoint/2010/main" val="51116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6"/>
                                        </p:tgtEl>
                                      </p:cBhvr>
                                    </p:animEffect>
                                    <p:animScale>
                                      <p:cBhvr>
                                        <p:cTn id="11" dur="250" autoRev="1" fill="hold"/>
                                        <p:tgtEl>
                                          <p:spTgt spid="6"/>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5"/>
                                        </p:tgtEl>
                                      </p:cBhvr>
                                    </p:animEffect>
                                    <p:animScale>
                                      <p:cBhvr>
                                        <p:cTn id="18"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de cantos arredondados 4"/>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de cantos arredondados 5"/>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CaixaDeTexto 6"/>
          <p:cNvSpPr txBox="1"/>
          <p:nvPr/>
        </p:nvSpPr>
        <p:spPr>
          <a:xfrm>
            <a:off x="751990" y="404664"/>
            <a:ext cx="7776864" cy="584775"/>
          </a:xfrm>
          <a:prstGeom prst="rect">
            <a:avLst/>
          </a:prstGeom>
          <a:noFill/>
        </p:spPr>
        <p:txBody>
          <a:bodyPr wrap="square" rtlCol="0">
            <a:spAutoFit/>
          </a:bodyPr>
          <a:lstStyle/>
          <a:p>
            <a:r>
              <a:rPr lang="pt-BR" sz="3200" b="1" spc="-150" dirty="0">
                <a:latin typeface="Arial" pitchFamily="34" charset="0"/>
                <a:cs typeface="Arial" pitchFamily="34" charset="0"/>
              </a:rPr>
              <a:t>Análise de indicadores de desempenho</a:t>
            </a:r>
          </a:p>
        </p:txBody>
      </p:sp>
      <p:sp>
        <p:nvSpPr>
          <p:cNvPr id="8" name="AutoShape 2" descr="Resultado de imagem para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 name="Retângulo 1"/>
          <p:cNvSpPr/>
          <p:nvPr/>
        </p:nvSpPr>
        <p:spPr>
          <a:xfrm>
            <a:off x="653794" y="1772816"/>
            <a:ext cx="7764404" cy="4524315"/>
          </a:xfrm>
          <a:prstGeom prst="rect">
            <a:avLst/>
          </a:prstGeom>
        </p:spPr>
        <p:txBody>
          <a:bodyPr wrap="square">
            <a:spAutoFit/>
          </a:bodyPr>
          <a:lstStyle/>
          <a:p>
            <a:pPr fontAlgn="base"/>
            <a:r>
              <a:rPr lang="pt-BR" sz="2400" dirty="0">
                <a:solidFill>
                  <a:srgbClr val="FFFF00"/>
                </a:solidFill>
              </a:rPr>
              <a:t>Vantagens: </a:t>
            </a:r>
          </a:p>
          <a:p>
            <a:pPr fontAlgn="base"/>
            <a:endParaRPr lang="pt-BR" sz="2400" dirty="0">
              <a:solidFill>
                <a:schemeClr val="bg1"/>
              </a:solidFill>
            </a:endParaRPr>
          </a:p>
          <a:p>
            <a:pPr fontAlgn="base"/>
            <a:r>
              <a:rPr lang="pt-BR" sz="2400" dirty="0">
                <a:solidFill>
                  <a:schemeClr val="bg1"/>
                </a:solidFill>
              </a:rPr>
              <a:t>A partir da definição de parâmetros de comparação, os resultados desse monitoramento podem indicar possibilidades de melhoria ou urgências para a mudança de atitudes em busca de resultados melhores.</a:t>
            </a:r>
          </a:p>
          <a:p>
            <a:pPr fontAlgn="base"/>
            <a:r>
              <a:rPr lang="pt-BR" sz="2400" dirty="0">
                <a:solidFill>
                  <a:schemeClr val="bg1"/>
                </a:solidFill>
              </a:rPr>
              <a:t>Eventualmente, isso leva ao aumento da </a:t>
            </a:r>
            <a:r>
              <a:rPr lang="pt-BR" sz="2400" b="1" dirty="0">
                <a:solidFill>
                  <a:srgbClr val="FFFF00"/>
                </a:solidFill>
              </a:rPr>
              <a:t>satisfação dos clientes</a:t>
            </a:r>
            <a:r>
              <a:rPr lang="pt-BR" sz="2400" dirty="0">
                <a:solidFill>
                  <a:srgbClr val="FFFF00"/>
                </a:solidFill>
              </a:rPr>
              <a:t>. </a:t>
            </a:r>
            <a:r>
              <a:rPr lang="pt-BR" sz="2400" dirty="0">
                <a:solidFill>
                  <a:schemeClr val="bg1"/>
                </a:solidFill>
              </a:rPr>
              <a:t>Como eles são o ponto final dos pedidos, trabalhar e otimizar a gestão dessa parte faz com que os clientes recebam os pedidos mais rapidamente e de maneira efetiva. Assim, menores são os problemas com reclamações ou </a:t>
            </a:r>
            <a:r>
              <a:rPr lang="pt-BR" sz="2400" b="1" dirty="0">
                <a:solidFill>
                  <a:srgbClr val="FFFF00"/>
                </a:solidFill>
              </a:rPr>
              <a:t>logística reversa</a:t>
            </a:r>
            <a:r>
              <a:rPr lang="pt-BR" sz="2400" dirty="0">
                <a:solidFill>
                  <a:srgbClr val="FFFF00"/>
                </a:solidFill>
              </a:rPr>
              <a:t> </a:t>
            </a:r>
            <a:r>
              <a:rPr lang="pt-BR" sz="2400" dirty="0">
                <a:solidFill>
                  <a:schemeClr val="bg1"/>
                </a:solidFill>
              </a:rPr>
              <a:t>além de outros desperdícios.</a:t>
            </a:r>
          </a:p>
        </p:txBody>
      </p:sp>
    </p:spTree>
    <p:extLst>
      <p:ext uri="{BB962C8B-B14F-4D97-AF65-F5344CB8AC3E}">
        <p14:creationId xmlns:p14="http://schemas.microsoft.com/office/powerpoint/2010/main" val="234588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6"/>
                                        </p:tgtEl>
                                      </p:cBhvr>
                                    </p:animEffect>
                                    <p:animScale>
                                      <p:cBhvr>
                                        <p:cTn id="11" dur="250" autoRev="1" fill="hold"/>
                                        <p:tgtEl>
                                          <p:spTgt spid="6"/>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5"/>
                                        </p:tgtEl>
                                      </p:cBhvr>
                                    </p:animEffect>
                                    <p:animScale>
                                      <p:cBhvr>
                                        <p:cTn id="18"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de cantos arredondados 4"/>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de cantos arredondados 5"/>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CaixaDeTexto 6"/>
          <p:cNvSpPr txBox="1"/>
          <p:nvPr/>
        </p:nvSpPr>
        <p:spPr>
          <a:xfrm>
            <a:off x="751990" y="404664"/>
            <a:ext cx="7776864" cy="584775"/>
          </a:xfrm>
          <a:prstGeom prst="rect">
            <a:avLst/>
          </a:prstGeom>
          <a:noFill/>
        </p:spPr>
        <p:txBody>
          <a:bodyPr wrap="square" rtlCol="0">
            <a:spAutoFit/>
          </a:bodyPr>
          <a:lstStyle/>
          <a:p>
            <a:r>
              <a:rPr lang="pt-BR" sz="3200" b="1" spc="-150" dirty="0">
                <a:latin typeface="Arial" pitchFamily="34" charset="0"/>
                <a:cs typeface="Arial" pitchFamily="34" charset="0"/>
              </a:rPr>
              <a:t>Análise de indicadores de desempenho</a:t>
            </a:r>
          </a:p>
        </p:txBody>
      </p:sp>
      <p:sp>
        <p:nvSpPr>
          <p:cNvPr id="8" name="AutoShape 2" descr="Resultado de imagem para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9" name="Retângulo 8"/>
          <p:cNvSpPr/>
          <p:nvPr/>
        </p:nvSpPr>
        <p:spPr>
          <a:xfrm>
            <a:off x="251520" y="1628800"/>
            <a:ext cx="8712968" cy="4893647"/>
          </a:xfrm>
          <a:prstGeom prst="rect">
            <a:avLst/>
          </a:prstGeom>
        </p:spPr>
        <p:txBody>
          <a:bodyPr wrap="square">
            <a:spAutoFit/>
          </a:bodyPr>
          <a:lstStyle/>
          <a:p>
            <a:pPr fontAlgn="base"/>
            <a:r>
              <a:rPr lang="pt-BR" sz="2400" b="1" dirty="0">
                <a:solidFill>
                  <a:srgbClr val="FFFF00"/>
                </a:solidFill>
              </a:rPr>
              <a:t>Quais devem ser acompanhados?</a:t>
            </a:r>
          </a:p>
          <a:p>
            <a:endParaRPr lang="pt-BR" sz="2400" dirty="0">
              <a:solidFill>
                <a:schemeClr val="bg1"/>
              </a:solidFill>
            </a:endParaRPr>
          </a:p>
          <a:p>
            <a:pPr fontAlgn="base"/>
            <a:r>
              <a:rPr lang="pt-BR" sz="2400" dirty="0" err="1">
                <a:solidFill>
                  <a:srgbClr val="FFFF00"/>
                </a:solidFill>
              </a:rPr>
              <a:t>On</a:t>
            </a:r>
            <a:r>
              <a:rPr lang="pt-BR" sz="2400" dirty="0">
                <a:solidFill>
                  <a:srgbClr val="FFFF00"/>
                </a:solidFill>
              </a:rPr>
              <a:t>-Time &amp; </a:t>
            </a:r>
            <a:r>
              <a:rPr lang="pt-BR" sz="2400" dirty="0" err="1">
                <a:solidFill>
                  <a:srgbClr val="FFFF00"/>
                </a:solidFill>
              </a:rPr>
              <a:t>In-Full</a:t>
            </a:r>
            <a:endParaRPr lang="pt-BR" sz="2400" dirty="0">
              <a:solidFill>
                <a:srgbClr val="FFFF00"/>
              </a:solidFill>
            </a:endParaRPr>
          </a:p>
          <a:p>
            <a:pPr fontAlgn="base"/>
            <a:r>
              <a:rPr lang="pt-BR" sz="2400" dirty="0">
                <a:solidFill>
                  <a:schemeClr val="bg1"/>
                </a:solidFill>
              </a:rPr>
              <a:t>O indicador </a:t>
            </a:r>
            <a:r>
              <a:rPr lang="pt-BR" sz="2400" dirty="0" err="1">
                <a:solidFill>
                  <a:schemeClr val="bg1"/>
                </a:solidFill>
              </a:rPr>
              <a:t>On</a:t>
            </a:r>
            <a:r>
              <a:rPr lang="pt-BR" sz="2400" dirty="0">
                <a:solidFill>
                  <a:schemeClr val="bg1"/>
                </a:solidFill>
              </a:rPr>
              <a:t>-Time e </a:t>
            </a:r>
            <a:r>
              <a:rPr lang="pt-BR" sz="2400" dirty="0" err="1">
                <a:solidFill>
                  <a:schemeClr val="bg1"/>
                </a:solidFill>
              </a:rPr>
              <a:t>In-Full</a:t>
            </a:r>
            <a:r>
              <a:rPr lang="pt-BR" sz="2400" dirty="0">
                <a:solidFill>
                  <a:schemeClr val="bg1"/>
                </a:solidFill>
              </a:rPr>
              <a:t> é um dos mais importantes para toda a gestão de pedidos. Ele indica quantos pedidos foram entregues segundo todas as especificações (</a:t>
            </a:r>
            <a:r>
              <a:rPr lang="pt-BR" sz="2400" dirty="0" err="1">
                <a:solidFill>
                  <a:schemeClr val="bg1"/>
                </a:solidFill>
              </a:rPr>
              <a:t>In-Full</a:t>
            </a:r>
            <a:r>
              <a:rPr lang="pt-BR" sz="2400" dirty="0">
                <a:solidFill>
                  <a:schemeClr val="bg1"/>
                </a:solidFill>
              </a:rPr>
              <a:t>) e também no tempo adequado (</a:t>
            </a:r>
            <a:r>
              <a:rPr lang="pt-BR" sz="2400" dirty="0" err="1">
                <a:solidFill>
                  <a:schemeClr val="bg1"/>
                </a:solidFill>
              </a:rPr>
              <a:t>On</a:t>
            </a:r>
            <a:r>
              <a:rPr lang="pt-BR" sz="2400" dirty="0">
                <a:solidFill>
                  <a:schemeClr val="bg1"/>
                </a:solidFill>
              </a:rPr>
              <a:t>-Time).</a:t>
            </a:r>
          </a:p>
          <a:p>
            <a:pPr fontAlgn="base"/>
            <a:r>
              <a:rPr lang="pt-BR" sz="2400" dirty="0">
                <a:solidFill>
                  <a:schemeClr val="bg1"/>
                </a:solidFill>
              </a:rPr>
              <a:t>Entregas que cumprem esses requisitos são chamadas de entregas OTIF. Para calcular esse indicador, basta usar a seguinte relação:</a:t>
            </a:r>
          </a:p>
          <a:p>
            <a:pPr fontAlgn="base"/>
            <a:r>
              <a:rPr lang="pt-BR" sz="2400" dirty="0">
                <a:solidFill>
                  <a:schemeClr val="bg1"/>
                </a:solidFill>
              </a:rPr>
              <a:t>OTIF = (Número de entregas OTIF/Número total de entregas) x 100%</a:t>
            </a:r>
          </a:p>
          <a:p>
            <a:pPr fontAlgn="base"/>
            <a:endParaRPr lang="pt-BR" sz="2400" dirty="0">
              <a:solidFill>
                <a:schemeClr val="bg1"/>
              </a:solidFill>
            </a:endParaRPr>
          </a:p>
          <a:p>
            <a:pPr fontAlgn="base"/>
            <a:r>
              <a:rPr lang="pt-BR" sz="2400" dirty="0">
                <a:solidFill>
                  <a:schemeClr val="bg1"/>
                </a:solidFill>
              </a:rPr>
              <a:t>900/1000x100= 90% indicador </a:t>
            </a:r>
          </a:p>
          <a:p>
            <a:endParaRPr lang="pt-BR" sz="2400" dirty="0">
              <a:solidFill>
                <a:schemeClr val="bg1"/>
              </a:solidFill>
            </a:endParaRPr>
          </a:p>
        </p:txBody>
      </p:sp>
    </p:spTree>
    <p:extLst>
      <p:ext uri="{BB962C8B-B14F-4D97-AF65-F5344CB8AC3E}">
        <p14:creationId xmlns:p14="http://schemas.microsoft.com/office/powerpoint/2010/main" val="2577250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6"/>
                                        </p:tgtEl>
                                      </p:cBhvr>
                                    </p:animEffect>
                                    <p:animScale>
                                      <p:cBhvr>
                                        <p:cTn id="11" dur="250" autoRev="1" fill="hold"/>
                                        <p:tgtEl>
                                          <p:spTgt spid="6"/>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5"/>
                                        </p:tgtEl>
                                      </p:cBhvr>
                                    </p:animEffect>
                                    <p:animScale>
                                      <p:cBhvr>
                                        <p:cTn id="18"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de cantos arredondados 4"/>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de cantos arredondados 5"/>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CaixaDeTexto 6"/>
          <p:cNvSpPr txBox="1"/>
          <p:nvPr/>
        </p:nvSpPr>
        <p:spPr>
          <a:xfrm>
            <a:off x="751990" y="404664"/>
            <a:ext cx="7776864" cy="584775"/>
          </a:xfrm>
          <a:prstGeom prst="rect">
            <a:avLst/>
          </a:prstGeom>
          <a:noFill/>
        </p:spPr>
        <p:txBody>
          <a:bodyPr wrap="square" rtlCol="0">
            <a:spAutoFit/>
          </a:bodyPr>
          <a:lstStyle/>
          <a:p>
            <a:r>
              <a:rPr lang="pt-BR" sz="3200" b="1" spc="-150" dirty="0">
                <a:latin typeface="Arial" pitchFamily="34" charset="0"/>
                <a:cs typeface="Arial" pitchFamily="34" charset="0"/>
              </a:rPr>
              <a:t>Análise de indicadores de desempenho</a:t>
            </a:r>
          </a:p>
        </p:txBody>
      </p:sp>
      <p:sp>
        <p:nvSpPr>
          <p:cNvPr id="8" name="AutoShape 2" descr="Resultado de imagem para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9" name="Retângulo 8"/>
          <p:cNvSpPr/>
          <p:nvPr/>
        </p:nvSpPr>
        <p:spPr>
          <a:xfrm>
            <a:off x="251520" y="1628800"/>
            <a:ext cx="8712968" cy="4524315"/>
          </a:xfrm>
          <a:prstGeom prst="rect">
            <a:avLst/>
          </a:prstGeom>
        </p:spPr>
        <p:txBody>
          <a:bodyPr wrap="square">
            <a:spAutoFit/>
          </a:bodyPr>
          <a:lstStyle/>
          <a:p>
            <a:pPr fontAlgn="base"/>
            <a:r>
              <a:rPr lang="pt-BR" sz="2400" b="1" dirty="0" err="1">
                <a:solidFill>
                  <a:srgbClr val="FFFF00"/>
                </a:solidFill>
              </a:rPr>
              <a:t>On</a:t>
            </a:r>
            <a:r>
              <a:rPr lang="pt-BR" sz="2400" b="1" dirty="0">
                <a:solidFill>
                  <a:srgbClr val="FFFF00"/>
                </a:solidFill>
              </a:rPr>
              <a:t>-Time Delivery</a:t>
            </a:r>
          </a:p>
          <a:p>
            <a:pPr fontAlgn="base"/>
            <a:r>
              <a:rPr lang="pt-BR" sz="2400" dirty="0">
                <a:solidFill>
                  <a:schemeClr val="bg1"/>
                </a:solidFill>
              </a:rPr>
              <a:t>Já o indicador de </a:t>
            </a:r>
            <a:r>
              <a:rPr lang="pt-BR" sz="2400" dirty="0" err="1">
                <a:solidFill>
                  <a:schemeClr val="bg1"/>
                </a:solidFill>
              </a:rPr>
              <a:t>On</a:t>
            </a:r>
            <a:r>
              <a:rPr lang="pt-BR" sz="2400" dirty="0">
                <a:solidFill>
                  <a:schemeClr val="bg1"/>
                </a:solidFill>
              </a:rPr>
              <a:t>-Time Delivery mostra quantos pedidos foram entregues dentro do prazo estipulado pelo negócio e esperado pelo consumidor. Para tanto, é necessário definir esses prazos e fazer um registro preciso e atualizado quanto aos horários e datas da entrega.</a:t>
            </a:r>
          </a:p>
          <a:p>
            <a:pPr fontAlgn="base"/>
            <a:r>
              <a:rPr lang="pt-BR" sz="2400" dirty="0">
                <a:solidFill>
                  <a:schemeClr val="bg1"/>
                </a:solidFill>
              </a:rPr>
              <a:t>Ele pode ser feito considerando tanto entregas dentro da semana ou do mês, assim como entregas no dia, para o caso de empresas que realizem o </a:t>
            </a:r>
            <a:r>
              <a:rPr lang="pt-BR" sz="2400" b="1" dirty="0" err="1">
                <a:solidFill>
                  <a:schemeClr val="bg1"/>
                </a:solidFill>
              </a:rPr>
              <a:t>same</a:t>
            </a:r>
            <a:r>
              <a:rPr lang="pt-BR" sz="2400" b="1" dirty="0">
                <a:solidFill>
                  <a:schemeClr val="bg1"/>
                </a:solidFill>
              </a:rPr>
              <a:t> </a:t>
            </a:r>
            <a:r>
              <a:rPr lang="pt-BR" sz="2400" b="1" dirty="0" err="1">
                <a:solidFill>
                  <a:schemeClr val="bg1"/>
                </a:solidFill>
              </a:rPr>
              <a:t>day</a:t>
            </a:r>
            <a:r>
              <a:rPr lang="pt-BR" sz="2400" b="1" dirty="0">
                <a:solidFill>
                  <a:schemeClr val="bg1"/>
                </a:solidFill>
              </a:rPr>
              <a:t> delivery</a:t>
            </a:r>
            <a:r>
              <a:rPr lang="pt-BR" sz="2400" dirty="0">
                <a:solidFill>
                  <a:schemeClr val="bg1"/>
                </a:solidFill>
              </a:rPr>
              <a:t>.</a:t>
            </a:r>
          </a:p>
          <a:p>
            <a:pPr fontAlgn="base"/>
            <a:r>
              <a:rPr lang="pt-BR" sz="2400" dirty="0">
                <a:solidFill>
                  <a:schemeClr val="bg1"/>
                </a:solidFill>
              </a:rPr>
              <a:t>Seu cálculo é dado por:</a:t>
            </a:r>
          </a:p>
          <a:p>
            <a:pPr fontAlgn="base"/>
            <a:r>
              <a:rPr lang="pt-BR" sz="2400" dirty="0">
                <a:solidFill>
                  <a:schemeClr val="bg1"/>
                </a:solidFill>
              </a:rPr>
              <a:t>OTD = (Número de entregas no prazo/Número total de entregas) x 100%</a:t>
            </a:r>
          </a:p>
          <a:p>
            <a:endParaRPr lang="pt-BR" sz="2400" dirty="0">
              <a:solidFill>
                <a:schemeClr val="bg1"/>
              </a:solidFill>
            </a:endParaRPr>
          </a:p>
        </p:txBody>
      </p:sp>
    </p:spTree>
    <p:extLst>
      <p:ext uri="{BB962C8B-B14F-4D97-AF65-F5344CB8AC3E}">
        <p14:creationId xmlns:p14="http://schemas.microsoft.com/office/powerpoint/2010/main" val="3445591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6"/>
                                        </p:tgtEl>
                                      </p:cBhvr>
                                    </p:animEffect>
                                    <p:animScale>
                                      <p:cBhvr>
                                        <p:cTn id="11" dur="250" autoRev="1" fill="hold"/>
                                        <p:tgtEl>
                                          <p:spTgt spid="6"/>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5"/>
                                        </p:tgtEl>
                                      </p:cBhvr>
                                    </p:animEffect>
                                    <p:animScale>
                                      <p:cBhvr>
                                        <p:cTn id="18"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de cantos arredondados 4"/>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de cantos arredondados 5"/>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CaixaDeTexto 6"/>
          <p:cNvSpPr txBox="1"/>
          <p:nvPr/>
        </p:nvSpPr>
        <p:spPr>
          <a:xfrm>
            <a:off x="751990" y="404664"/>
            <a:ext cx="7776864" cy="584775"/>
          </a:xfrm>
          <a:prstGeom prst="rect">
            <a:avLst/>
          </a:prstGeom>
          <a:noFill/>
        </p:spPr>
        <p:txBody>
          <a:bodyPr wrap="square" rtlCol="0">
            <a:spAutoFit/>
          </a:bodyPr>
          <a:lstStyle/>
          <a:p>
            <a:r>
              <a:rPr lang="pt-BR" sz="3200" b="1" spc="-150" dirty="0">
                <a:latin typeface="Arial" pitchFamily="34" charset="0"/>
                <a:cs typeface="Arial" pitchFamily="34" charset="0"/>
              </a:rPr>
              <a:t>Análise de indicadores de desempenho</a:t>
            </a:r>
          </a:p>
        </p:txBody>
      </p:sp>
      <p:sp>
        <p:nvSpPr>
          <p:cNvPr id="8" name="AutoShape 2" descr="Resultado de imagem para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9" name="Retângulo 8"/>
          <p:cNvSpPr/>
          <p:nvPr/>
        </p:nvSpPr>
        <p:spPr>
          <a:xfrm>
            <a:off x="251520" y="1628800"/>
            <a:ext cx="8712968" cy="2308324"/>
          </a:xfrm>
          <a:prstGeom prst="rect">
            <a:avLst/>
          </a:prstGeom>
        </p:spPr>
        <p:txBody>
          <a:bodyPr wrap="square">
            <a:spAutoFit/>
          </a:bodyPr>
          <a:lstStyle/>
          <a:p>
            <a:pPr fontAlgn="base"/>
            <a:r>
              <a:rPr lang="pt-BR" sz="2400" dirty="0">
                <a:solidFill>
                  <a:srgbClr val="FFFF00"/>
                </a:solidFill>
              </a:rPr>
              <a:t>Tempo de ciclo do pedido</a:t>
            </a:r>
          </a:p>
          <a:p>
            <a:pPr fontAlgn="base"/>
            <a:r>
              <a:rPr lang="pt-BR" sz="2400" dirty="0">
                <a:solidFill>
                  <a:schemeClr val="bg1"/>
                </a:solidFill>
              </a:rPr>
              <a:t>O tempo de </a:t>
            </a:r>
            <a:r>
              <a:rPr lang="pt-BR" sz="2400" b="1" dirty="0">
                <a:solidFill>
                  <a:schemeClr val="bg1"/>
                </a:solidFill>
              </a:rPr>
              <a:t>ciclo do pedido</a:t>
            </a:r>
            <a:r>
              <a:rPr lang="pt-BR" sz="2400" dirty="0">
                <a:solidFill>
                  <a:schemeClr val="bg1"/>
                </a:solidFill>
              </a:rPr>
              <a:t> corresponde ao tempo que decorre entre o processamento e a entrega final para o cliente. Um tempo de ciclo menor significa mais eficiência e, possivelmente, resultados melhores nas outras métricas.</a:t>
            </a:r>
          </a:p>
          <a:p>
            <a:endParaRPr lang="pt-BR" sz="2400" dirty="0">
              <a:solidFill>
                <a:schemeClr val="bg1"/>
              </a:solidFill>
            </a:endParaRPr>
          </a:p>
        </p:txBody>
      </p:sp>
      <p:pic>
        <p:nvPicPr>
          <p:cNvPr id="2050" name="Picture 2" descr="Resultado de imagem para ciclo de ped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3501008"/>
            <a:ext cx="3823433"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673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6"/>
                                        </p:tgtEl>
                                      </p:cBhvr>
                                    </p:animEffect>
                                    <p:animScale>
                                      <p:cBhvr>
                                        <p:cTn id="11" dur="250" autoRev="1" fill="hold"/>
                                        <p:tgtEl>
                                          <p:spTgt spid="6"/>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5"/>
                                        </p:tgtEl>
                                      </p:cBhvr>
                                    </p:animEffect>
                                    <p:animScale>
                                      <p:cBhvr>
                                        <p:cTn id="18"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de cantos arredondados 4"/>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de cantos arredondados 5"/>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CaixaDeTexto 6"/>
          <p:cNvSpPr txBox="1"/>
          <p:nvPr/>
        </p:nvSpPr>
        <p:spPr>
          <a:xfrm>
            <a:off x="751990" y="404664"/>
            <a:ext cx="7776864" cy="584775"/>
          </a:xfrm>
          <a:prstGeom prst="rect">
            <a:avLst/>
          </a:prstGeom>
          <a:noFill/>
        </p:spPr>
        <p:txBody>
          <a:bodyPr wrap="square" rtlCol="0">
            <a:spAutoFit/>
          </a:bodyPr>
          <a:lstStyle/>
          <a:p>
            <a:r>
              <a:rPr lang="pt-BR" sz="3200" b="1" spc="-150" dirty="0">
                <a:latin typeface="Arial" pitchFamily="34" charset="0"/>
                <a:cs typeface="Arial" pitchFamily="34" charset="0"/>
              </a:rPr>
              <a:t>Análise de indicadores de desempenho</a:t>
            </a:r>
          </a:p>
        </p:txBody>
      </p:sp>
      <p:sp>
        <p:nvSpPr>
          <p:cNvPr id="8" name="AutoShape 2" descr="Resultado de imagem para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9" name="Retângulo 8"/>
          <p:cNvSpPr/>
          <p:nvPr/>
        </p:nvSpPr>
        <p:spPr>
          <a:xfrm>
            <a:off x="251520" y="1628800"/>
            <a:ext cx="8712968" cy="4154984"/>
          </a:xfrm>
          <a:prstGeom prst="rect">
            <a:avLst/>
          </a:prstGeom>
        </p:spPr>
        <p:txBody>
          <a:bodyPr wrap="square">
            <a:spAutoFit/>
          </a:bodyPr>
          <a:lstStyle/>
          <a:p>
            <a:pPr fontAlgn="base"/>
            <a:r>
              <a:rPr lang="pt-BR" sz="2400" dirty="0">
                <a:solidFill>
                  <a:srgbClr val="FFFF00"/>
                </a:solidFill>
              </a:rPr>
              <a:t>Performance </a:t>
            </a:r>
            <a:r>
              <a:rPr lang="pt-BR" sz="2400" dirty="0" err="1">
                <a:solidFill>
                  <a:srgbClr val="FFFF00"/>
                </a:solidFill>
              </a:rPr>
              <a:t>to</a:t>
            </a:r>
            <a:r>
              <a:rPr lang="pt-BR" sz="2400" dirty="0">
                <a:solidFill>
                  <a:srgbClr val="FFFF00"/>
                </a:solidFill>
              </a:rPr>
              <a:t> </a:t>
            </a:r>
            <a:r>
              <a:rPr lang="pt-BR" sz="2400" dirty="0" err="1">
                <a:solidFill>
                  <a:srgbClr val="FFFF00"/>
                </a:solidFill>
              </a:rPr>
              <a:t>Promise</a:t>
            </a:r>
            <a:endParaRPr lang="pt-BR" sz="2400" dirty="0">
              <a:solidFill>
                <a:srgbClr val="FFFF00"/>
              </a:solidFill>
            </a:endParaRPr>
          </a:p>
          <a:p>
            <a:pPr fontAlgn="base"/>
            <a:r>
              <a:rPr lang="pt-BR" sz="2000" dirty="0">
                <a:solidFill>
                  <a:schemeClr val="bg1"/>
                </a:solidFill>
              </a:rPr>
              <a:t>É possível que um produto não possa ser entregue dentro do prazo inicialmente estipulado, especialmente em pedidos com mais de um item. Nesse caso, pode-se utilizar o indicador de performance </a:t>
            </a:r>
            <a:r>
              <a:rPr lang="pt-BR" sz="2000" dirty="0" err="1">
                <a:solidFill>
                  <a:schemeClr val="bg1"/>
                </a:solidFill>
              </a:rPr>
              <a:t>to</a:t>
            </a:r>
            <a:r>
              <a:rPr lang="pt-BR" sz="2000" dirty="0">
                <a:solidFill>
                  <a:schemeClr val="bg1"/>
                </a:solidFill>
              </a:rPr>
              <a:t> </a:t>
            </a:r>
            <a:r>
              <a:rPr lang="pt-BR" sz="2000" dirty="0" err="1">
                <a:solidFill>
                  <a:schemeClr val="bg1"/>
                </a:solidFill>
              </a:rPr>
              <a:t>promise</a:t>
            </a:r>
            <a:r>
              <a:rPr lang="pt-BR" sz="2000" dirty="0">
                <a:solidFill>
                  <a:schemeClr val="bg1"/>
                </a:solidFill>
              </a:rPr>
              <a:t>.</a:t>
            </a:r>
          </a:p>
          <a:p>
            <a:pPr fontAlgn="base"/>
            <a:r>
              <a:rPr lang="pt-BR" sz="2000" dirty="0">
                <a:solidFill>
                  <a:schemeClr val="bg1"/>
                </a:solidFill>
              </a:rPr>
              <a:t>Ele consiste em estabelecer um novo prazo para um ou mais itens e, a partir daí, monitorar quantos foram entregues até a data determinada.</a:t>
            </a:r>
          </a:p>
          <a:p>
            <a:pPr fontAlgn="base"/>
            <a:r>
              <a:rPr lang="pt-BR" sz="2000" dirty="0">
                <a:solidFill>
                  <a:schemeClr val="bg1"/>
                </a:solidFill>
              </a:rPr>
              <a:t>Imagine que um cliente faz uma compra de 3 itens, dos quais 2 estão em estoque e são entregues no prazo. O terceiro tem uma data de entrega prevista para 10 dias após a compra, mas é entregue em menos de 5 dias. Nesse caso, o performance </a:t>
            </a:r>
            <a:r>
              <a:rPr lang="pt-BR" sz="2000" dirty="0" err="1">
                <a:solidFill>
                  <a:schemeClr val="bg1"/>
                </a:solidFill>
              </a:rPr>
              <a:t>to</a:t>
            </a:r>
            <a:r>
              <a:rPr lang="pt-BR" sz="2000" dirty="0">
                <a:solidFill>
                  <a:schemeClr val="bg1"/>
                </a:solidFill>
              </a:rPr>
              <a:t> </a:t>
            </a:r>
            <a:r>
              <a:rPr lang="pt-BR" sz="2000" dirty="0" err="1">
                <a:solidFill>
                  <a:schemeClr val="bg1"/>
                </a:solidFill>
              </a:rPr>
              <a:t>promise</a:t>
            </a:r>
            <a:r>
              <a:rPr lang="pt-BR" sz="2000" dirty="0">
                <a:solidFill>
                  <a:schemeClr val="bg1"/>
                </a:solidFill>
              </a:rPr>
              <a:t> é de 100%.</a:t>
            </a:r>
          </a:p>
          <a:p>
            <a:pPr fontAlgn="base"/>
            <a:r>
              <a:rPr lang="pt-BR" sz="2000" dirty="0">
                <a:solidFill>
                  <a:schemeClr val="bg1"/>
                </a:solidFill>
              </a:rPr>
              <a:t>Caso o terceiro item fosse entregue a partir do 11° dia, entretanto, o performance </a:t>
            </a:r>
            <a:r>
              <a:rPr lang="pt-BR" sz="2000" dirty="0" err="1">
                <a:solidFill>
                  <a:schemeClr val="bg1"/>
                </a:solidFill>
              </a:rPr>
              <a:t>to</a:t>
            </a:r>
            <a:r>
              <a:rPr lang="pt-BR" sz="2000" dirty="0">
                <a:solidFill>
                  <a:schemeClr val="bg1"/>
                </a:solidFill>
              </a:rPr>
              <a:t> </a:t>
            </a:r>
            <a:r>
              <a:rPr lang="pt-BR" sz="2000" dirty="0" err="1">
                <a:solidFill>
                  <a:schemeClr val="bg1"/>
                </a:solidFill>
              </a:rPr>
              <a:t>promise</a:t>
            </a:r>
            <a:r>
              <a:rPr lang="pt-BR" sz="2000" dirty="0">
                <a:solidFill>
                  <a:schemeClr val="bg1"/>
                </a:solidFill>
              </a:rPr>
              <a:t> é de apenas 67%.</a:t>
            </a:r>
          </a:p>
          <a:p>
            <a:endParaRPr lang="pt-BR" sz="2000" dirty="0">
              <a:solidFill>
                <a:schemeClr val="bg1"/>
              </a:solidFill>
            </a:endParaRPr>
          </a:p>
        </p:txBody>
      </p:sp>
    </p:spTree>
    <p:extLst>
      <p:ext uri="{BB962C8B-B14F-4D97-AF65-F5344CB8AC3E}">
        <p14:creationId xmlns:p14="http://schemas.microsoft.com/office/powerpoint/2010/main" val="1818623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6"/>
                                        </p:tgtEl>
                                      </p:cBhvr>
                                    </p:animEffect>
                                    <p:animScale>
                                      <p:cBhvr>
                                        <p:cTn id="11" dur="250" autoRev="1" fill="hold"/>
                                        <p:tgtEl>
                                          <p:spTgt spid="6"/>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5"/>
                                        </p:tgtEl>
                                      </p:cBhvr>
                                    </p:animEffect>
                                    <p:animScale>
                                      <p:cBhvr>
                                        <p:cTn id="18"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3023828" y="332656"/>
            <a:ext cx="3024336" cy="646331"/>
          </a:xfrm>
          <a:prstGeom prst="rect">
            <a:avLst/>
          </a:prstGeom>
          <a:noFill/>
        </p:spPr>
        <p:txBody>
          <a:bodyPr wrap="square" rtlCol="0">
            <a:spAutoFit/>
          </a:bodyPr>
          <a:lstStyle/>
          <a:p>
            <a:r>
              <a:rPr lang="pt-BR" sz="3600" b="1" spc="-150" dirty="0">
                <a:latin typeface="Arial" pitchFamily="34" charset="0"/>
                <a:cs typeface="Arial" pitchFamily="34" charset="0"/>
              </a:rPr>
              <a:t>Cenário atual</a:t>
            </a:r>
          </a:p>
        </p:txBody>
      </p:sp>
      <p:sp>
        <p:nvSpPr>
          <p:cNvPr id="2" name="Retângulo 1"/>
          <p:cNvSpPr/>
          <p:nvPr/>
        </p:nvSpPr>
        <p:spPr>
          <a:xfrm>
            <a:off x="652205" y="1916832"/>
            <a:ext cx="8163570" cy="4401205"/>
          </a:xfrm>
          <a:prstGeom prst="rect">
            <a:avLst/>
          </a:prstGeom>
        </p:spPr>
        <p:txBody>
          <a:bodyPr wrap="square">
            <a:spAutoFit/>
          </a:bodyPr>
          <a:lstStyle/>
          <a:p>
            <a:r>
              <a:rPr lang="pt-BR" sz="2000" dirty="0">
                <a:solidFill>
                  <a:schemeClr val="bg1"/>
                </a:solidFill>
                <a:latin typeface="Arial" pitchFamily="34" charset="0"/>
                <a:cs typeface="Arial" pitchFamily="34" charset="0"/>
              </a:rPr>
              <a:t>1. A Globalização como fator de acesso a novos mercados, em novos. Crescimento das grandes empresas por todo o mundo depois da segunda guerra mundial</a:t>
            </a:r>
          </a:p>
          <a:p>
            <a:r>
              <a:rPr lang="pt-BR" sz="2000" dirty="0">
                <a:solidFill>
                  <a:schemeClr val="bg1"/>
                </a:solidFill>
                <a:latin typeface="Arial" pitchFamily="34" charset="0"/>
                <a:cs typeface="Arial" pitchFamily="34" charset="0"/>
              </a:rPr>
              <a:t>locais, com complexidades logísticas distintas;</a:t>
            </a:r>
          </a:p>
          <a:p>
            <a:endParaRPr lang="pt-BR" sz="2000" dirty="0">
              <a:solidFill>
                <a:schemeClr val="bg1"/>
              </a:solidFill>
              <a:latin typeface="Arial" pitchFamily="34" charset="0"/>
              <a:cs typeface="Arial" pitchFamily="34" charset="0"/>
            </a:endParaRPr>
          </a:p>
          <a:p>
            <a:r>
              <a:rPr lang="pt-BR" sz="2000" dirty="0">
                <a:solidFill>
                  <a:schemeClr val="bg1"/>
                </a:solidFill>
                <a:latin typeface="Arial" pitchFamily="34" charset="0"/>
                <a:cs typeface="Arial" pitchFamily="34" charset="0"/>
              </a:rPr>
              <a:t>2. Aumento das incertezas econômicas, pois dado a maior amplitude</a:t>
            </a:r>
          </a:p>
          <a:p>
            <a:r>
              <a:rPr lang="pt-BR" sz="2000" dirty="0">
                <a:solidFill>
                  <a:schemeClr val="bg1"/>
                </a:solidFill>
                <a:latin typeface="Arial" pitchFamily="34" charset="0"/>
                <a:cs typeface="Arial" pitchFamily="34" charset="0"/>
              </a:rPr>
              <a:t>do comércio e transações entre as várias nações do globo, crises</a:t>
            </a:r>
          </a:p>
          <a:p>
            <a:r>
              <a:rPr lang="pt-BR" sz="2000" dirty="0">
                <a:solidFill>
                  <a:schemeClr val="bg1"/>
                </a:solidFill>
                <a:latin typeface="Arial" pitchFamily="34" charset="0"/>
                <a:cs typeface="Arial" pitchFamily="34" charset="0"/>
              </a:rPr>
              <a:t>locais podem espalhar-se muito rapidamente;</a:t>
            </a:r>
          </a:p>
          <a:p>
            <a:endParaRPr lang="pt-BR" sz="2000" dirty="0">
              <a:solidFill>
                <a:schemeClr val="bg1"/>
              </a:solidFill>
              <a:latin typeface="Arial" pitchFamily="34" charset="0"/>
              <a:cs typeface="Arial" pitchFamily="34" charset="0"/>
            </a:endParaRPr>
          </a:p>
          <a:p>
            <a:r>
              <a:rPr lang="pt-BR" sz="2000" dirty="0">
                <a:solidFill>
                  <a:schemeClr val="bg1"/>
                </a:solidFill>
                <a:latin typeface="Arial" pitchFamily="34" charset="0"/>
                <a:cs typeface="Arial" pitchFamily="34" charset="0"/>
              </a:rPr>
              <a:t>3. Proliferação de produtos como resposta à demanda cada vez mais especializada que agrega complexidade na distribuição, nos</a:t>
            </a:r>
          </a:p>
          <a:p>
            <a:r>
              <a:rPr lang="pt-BR" sz="2000" dirty="0">
                <a:solidFill>
                  <a:schemeClr val="bg1"/>
                </a:solidFill>
                <a:latin typeface="Arial" pitchFamily="34" charset="0"/>
                <a:cs typeface="Arial" pitchFamily="34" charset="0"/>
              </a:rPr>
              <a:t>suprimentos na gestão dos armazéns, potencializando a elevação</a:t>
            </a:r>
          </a:p>
          <a:p>
            <a:r>
              <a:rPr lang="pt-BR" sz="2000" dirty="0">
                <a:solidFill>
                  <a:schemeClr val="bg1"/>
                </a:solidFill>
                <a:latin typeface="Arial" pitchFamily="34" charset="0"/>
                <a:cs typeface="Arial" pitchFamily="34" charset="0"/>
              </a:rPr>
              <a:t>dos custos; </a:t>
            </a:r>
          </a:p>
          <a:p>
            <a:endParaRPr lang="pt-BR" sz="2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151321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de cantos arredondados 4"/>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de cantos arredondados 5"/>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CaixaDeTexto 6"/>
          <p:cNvSpPr txBox="1"/>
          <p:nvPr/>
        </p:nvSpPr>
        <p:spPr>
          <a:xfrm>
            <a:off x="751990" y="404664"/>
            <a:ext cx="7776864" cy="584775"/>
          </a:xfrm>
          <a:prstGeom prst="rect">
            <a:avLst/>
          </a:prstGeom>
          <a:noFill/>
        </p:spPr>
        <p:txBody>
          <a:bodyPr wrap="square" rtlCol="0">
            <a:spAutoFit/>
          </a:bodyPr>
          <a:lstStyle/>
          <a:p>
            <a:r>
              <a:rPr lang="pt-BR" sz="3200" b="1" spc="-150" dirty="0">
                <a:latin typeface="Arial" pitchFamily="34" charset="0"/>
                <a:cs typeface="Arial" pitchFamily="34" charset="0"/>
              </a:rPr>
              <a:t>Análise de indicadores de desempenho</a:t>
            </a:r>
          </a:p>
        </p:txBody>
      </p:sp>
      <p:sp>
        <p:nvSpPr>
          <p:cNvPr id="8" name="AutoShape 2" descr="Resultado de imagem para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9" name="Retângulo 8"/>
          <p:cNvSpPr/>
          <p:nvPr/>
        </p:nvSpPr>
        <p:spPr>
          <a:xfrm>
            <a:off x="251520" y="1628800"/>
            <a:ext cx="8712968" cy="1631216"/>
          </a:xfrm>
          <a:prstGeom prst="rect">
            <a:avLst/>
          </a:prstGeom>
        </p:spPr>
        <p:txBody>
          <a:bodyPr wrap="square">
            <a:spAutoFit/>
          </a:bodyPr>
          <a:lstStyle/>
          <a:p>
            <a:pPr fontAlgn="base"/>
            <a:r>
              <a:rPr lang="pt-BR" sz="2000" b="1" dirty="0">
                <a:solidFill>
                  <a:srgbClr val="FFFF00"/>
                </a:solidFill>
              </a:rPr>
              <a:t>Custo de entrega sobre as vendas</a:t>
            </a:r>
          </a:p>
          <a:p>
            <a:pPr fontAlgn="base"/>
            <a:r>
              <a:rPr lang="pt-BR" sz="2000" dirty="0">
                <a:solidFill>
                  <a:schemeClr val="bg1"/>
                </a:solidFill>
              </a:rPr>
              <a:t>Entender os </a:t>
            </a:r>
            <a:r>
              <a:rPr lang="pt-BR" sz="2000" b="1" dirty="0">
                <a:solidFill>
                  <a:schemeClr val="bg1"/>
                </a:solidFill>
              </a:rPr>
              <a:t>custos</a:t>
            </a:r>
            <a:r>
              <a:rPr lang="pt-BR" sz="2000" dirty="0">
                <a:solidFill>
                  <a:schemeClr val="bg1"/>
                </a:solidFill>
              </a:rPr>
              <a:t> dos pedidos também é importante para compreender se há desperdícios ou não e como eles afetam a lucratividade. Assim, vale a pena utilizar o indicador de custo de entrega sobre as vendas.</a:t>
            </a:r>
          </a:p>
          <a:p>
            <a:endParaRPr lang="pt-BR" sz="2000" dirty="0">
              <a:solidFill>
                <a:schemeClr val="bg1"/>
              </a:solidFill>
            </a:endParaRPr>
          </a:p>
        </p:txBody>
      </p:sp>
    </p:spTree>
    <p:extLst>
      <p:ext uri="{BB962C8B-B14F-4D97-AF65-F5344CB8AC3E}">
        <p14:creationId xmlns:p14="http://schemas.microsoft.com/office/powerpoint/2010/main" val="101771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6"/>
                                        </p:tgtEl>
                                      </p:cBhvr>
                                    </p:animEffect>
                                    <p:animScale>
                                      <p:cBhvr>
                                        <p:cTn id="11" dur="250" autoRev="1" fill="hold"/>
                                        <p:tgtEl>
                                          <p:spTgt spid="6"/>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5"/>
                                        </p:tgtEl>
                                      </p:cBhvr>
                                    </p:animEffect>
                                    <p:animScale>
                                      <p:cBhvr>
                                        <p:cTn id="18"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1263</TotalTime>
  <Words>5651</Words>
  <Application>Microsoft Office PowerPoint</Application>
  <PresentationFormat>Apresentação na tela (4:3)</PresentationFormat>
  <Paragraphs>444</Paragraphs>
  <Slides>90</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90</vt:i4>
      </vt:variant>
    </vt:vector>
  </HeadingPairs>
  <TitlesOfParts>
    <vt:vector size="97" baseType="lpstr">
      <vt:lpstr>Arial</vt:lpstr>
      <vt:lpstr>Calibri</vt:lpstr>
      <vt:lpstr>Droid Sans</vt:lpstr>
      <vt:lpstr>Helvetica</vt:lpstr>
      <vt:lpstr>Univers57Condense</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Rodrigues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Familia</dc:creator>
  <cp:lastModifiedBy>Rodrigo Rodrigues</cp:lastModifiedBy>
  <cp:revision>224</cp:revision>
  <dcterms:created xsi:type="dcterms:W3CDTF">2014-09-17T23:25:40Z</dcterms:created>
  <dcterms:modified xsi:type="dcterms:W3CDTF">2025-02-22T02:18:00Z</dcterms:modified>
</cp:coreProperties>
</file>